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73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BD7"/>
    <a:srgbClr val="ECECEA"/>
    <a:srgbClr val="7C4125"/>
    <a:srgbClr val="FFFFFF"/>
    <a:srgbClr val="FEFEFE"/>
    <a:srgbClr val="181818"/>
    <a:srgbClr val="C1C0BD"/>
    <a:srgbClr val="F9F7F2"/>
    <a:srgbClr val="EAE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5"/>
    <p:restoredTop sz="82800"/>
  </p:normalViewPr>
  <p:slideViewPr>
    <p:cSldViewPr snapToGrid="0" snapToObjects="1">
      <p:cViewPr>
        <p:scale>
          <a:sx n="93" d="100"/>
          <a:sy n="93" d="100"/>
        </p:scale>
        <p:origin x="1136" y="144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6FF76-1BAE-D042-BB9F-9E6B4B574CF5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80F0D-38B5-7C42-BF47-2A7F9C685E0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875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- Min webshop hedder Cinna. </a:t>
            </a:r>
          </a:p>
          <a:p>
            <a:r>
              <a:rPr lang="da-DK" dirty="0"/>
              <a:t>- Det er et ordspil for </a:t>
            </a:r>
            <a:r>
              <a:rPr lang="da-DK" dirty="0" err="1"/>
              <a:t>cinema</a:t>
            </a:r>
            <a:r>
              <a:rPr lang="da-DK" dirty="0"/>
              <a:t> </a:t>
            </a:r>
          </a:p>
          <a:p>
            <a:r>
              <a:rPr lang="da-DK" dirty="0"/>
              <a:t>- Mit koncept er meget inspireret af filmverden som i nok allerede kan se lidt her.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5993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Jeg blandede alle disse ideer sammen og </a:t>
            </a:r>
            <a:r>
              <a:rPr lang="da-DK" dirty="0" err="1"/>
              <a:t>sketchede</a:t>
            </a:r>
            <a:r>
              <a:rPr lang="da-DK" dirty="0"/>
              <a:t> nogle ting ned som udkast til min senere solution sketch. </a:t>
            </a:r>
          </a:p>
          <a:p>
            <a:pPr marL="171450" indent="-171450">
              <a:buFontTx/>
              <a:buChar char="-"/>
            </a:pPr>
            <a:r>
              <a:rPr lang="da-DK" dirty="0"/>
              <a:t>Vi kan se vi her har </a:t>
            </a:r>
            <a:r>
              <a:rPr lang="da-DK" dirty="0" err="1"/>
              <a:t>landingpage</a:t>
            </a:r>
            <a:r>
              <a:rPr lang="da-DK" dirty="0"/>
              <a:t>, shop, produkt, dr op-</a:t>
            </a:r>
            <a:r>
              <a:rPr lang="da-DK" dirty="0" err="1"/>
              <a:t>downs</a:t>
            </a:r>
            <a:r>
              <a:rPr lang="da-DK" dirty="0"/>
              <a:t> (som jeg endte med ikke at lave) </a:t>
            </a:r>
            <a:r>
              <a:rPr lang="da-DK" dirty="0" err="1"/>
              <a:t>about</a:t>
            </a:r>
            <a:r>
              <a:rPr lang="da-DK" dirty="0"/>
              <a:t> og header og </a:t>
            </a:r>
            <a:r>
              <a:rPr lang="da-DK" dirty="0" err="1"/>
              <a:t>footer</a:t>
            </a:r>
            <a:r>
              <a:rPr lang="da-DK" dirty="0"/>
              <a:t>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6313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- Her er min assets som jeg også brugte som </a:t>
            </a:r>
            <a:r>
              <a:rPr lang="da-DK" dirty="0" err="1"/>
              <a:t>style-tile</a:t>
            </a:r>
            <a:r>
              <a:rPr lang="da-DK" dirty="0"/>
              <a:t>. </a:t>
            </a:r>
          </a:p>
          <a:p>
            <a:r>
              <a:rPr lang="da-DK" dirty="0"/>
              <a:t>- Mit logo - bruger </a:t>
            </a:r>
            <a:r>
              <a:rPr lang="da-DK" dirty="0" err="1"/>
              <a:t>work</a:t>
            </a:r>
            <a:r>
              <a:rPr lang="da-DK" dirty="0"/>
              <a:t>-sans til alt andet.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083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Og min solution sketch!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191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Så nu til prototypen.</a:t>
            </a:r>
          </a:p>
          <a:p>
            <a:endParaRPr lang="da-DK" dirty="0"/>
          </a:p>
          <a:p>
            <a:r>
              <a:rPr lang="da-DK" dirty="0"/>
              <a:t>Vis</a:t>
            </a:r>
          </a:p>
          <a:p>
            <a:pPr marL="171450" indent="-171450">
              <a:buFontTx/>
              <a:buChar char="-"/>
            </a:pPr>
            <a:r>
              <a:rPr lang="da-DK" dirty="0"/>
              <a:t>Hele forsiden</a:t>
            </a:r>
          </a:p>
          <a:p>
            <a:pPr marL="171450" indent="-171450">
              <a:buFontTx/>
              <a:buChar char="-"/>
            </a:pPr>
            <a:r>
              <a:rPr lang="da-DK" dirty="0"/>
              <a:t>Shop alle kategorier</a:t>
            </a:r>
          </a:p>
          <a:p>
            <a:pPr marL="171450" indent="-171450">
              <a:buFontTx/>
              <a:buChar char="-"/>
            </a:pPr>
            <a:r>
              <a:rPr lang="da-DK" dirty="0"/>
              <a:t>T-shirts – udvidet version</a:t>
            </a:r>
          </a:p>
          <a:p>
            <a:pPr marL="171450" indent="-171450">
              <a:buFontTx/>
              <a:buChar char="-"/>
            </a:pPr>
            <a:r>
              <a:rPr lang="da-DK" dirty="0"/>
              <a:t>Vis mere som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Add</a:t>
            </a:r>
            <a:r>
              <a:rPr lang="da-DK" dirty="0"/>
              <a:t> til kurv og til favoritter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Concept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Databasen fra forsiden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Newsletter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014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Mine billeder skulle gerne være simple og rare at kigge på. </a:t>
            </a:r>
          </a:p>
          <a:p>
            <a:pPr marL="171450" indent="-171450">
              <a:buFontTx/>
              <a:buChar char="-"/>
            </a:pPr>
            <a:r>
              <a:rPr lang="da-DK" dirty="0"/>
              <a:t>Jeg fandt nogle der allerede havde print på og fjernede det og satte herefter mine egne designs ind på dem i </a:t>
            </a:r>
            <a:r>
              <a:rPr lang="da-DK" dirty="0" err="1"/>
              <a:t>photoshop</a:t>
            </a:r>
            <a:r>
              <a:rPr lang="da-DK" dirty="0"/>
              <a:t>. </a:t>
            </a:r>
          </a:p>
          <a:p>
            <a:pPr marL="171450" indent="-171450">
              <a:buFontTx/>
              <a:buChar char="-"/>
            </a:pPr>
            <a:r>
              <a:rPr lang="da-DK" dirty="0"/>
              <a:t>Jeg brugte teknikken fra den </a:t>
            </a:r>
            <a:r>
              <a:rPr lang="da-DK" dirty="0" err="1"/>
              <a:t>youtube</a:t>
            </a:r>
            <a:r>
              <a:rPr lang="da-DK" dirty="0"/>
              <a:t>-video vi blev vist. Jeg gjorde det samme med muleposerne og med stickers lagde jeg bare 2 billeder oven på hinanden med en baggrund og lavede lidt skygge bagved. </a:t>
            </a:r>
          </a:p>
          <a:p>
            <a:pPr marL="171450" indent="-171450">
              <a:buFontTx/>
              <a:buChar char="-"/>
            </a:pPr>
            <a:r>
              <a:rPr lang="da-DK" dirty="0"/>
              <a:t>For at skabe lidt dynamik på sitet har jeg både brugt model-billeder og produktbilleder i min oversigt. 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-  Jeg lavede disse i starten og jeg tror jeg misforstod lidt. De her billeder er ikke rettighedsfrie, det forstod jeg i starten at vi godt måtte så jeg havde lavet alle mine billeder inden det kom på tale igen.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559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Jeg har brugt både </a:t>
            </a:r>
            <a:r>
              <a:rPr lang="da-DK" dirty="0" err="1"/>
              <a:t>copy</a:t>
            </a:r>
            <a:r>
              <a:rPr lang="da-DK" dirty="0"/>
              <a:t> </a:t>
            </a:r>
            <a:r>
              <a:rPr lang="da-DK" dirty="0" err="1"/>
              <a:t>microcopy</a:t>
            </a:r>
            <a:r>
              <a:rPr lang="da-DK" dirty="0"/>
              <a:t> og </a:t>
            </a:r>
            <a:r>
              <a:rPr lang="da-DK" dirty="0" err="1"/>
              <a:t>keywords</a:t>
            </a:r>
            <a:r>
              <a:rPr lang="da-DK" dirty="0"/>
              <a:t> selvfølgelig. Her er lidt eksempler på hvordan. </a:t>
            </a:r>
          </a:p>
          <a:p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Copy</a:t>
            </a:r>
            <a:r>
              <a:rPr lang="da-DK" dirty="0"/>
              <a:t> er fx mit logo, måske menuen og især </a:t>
            </a:r>
            <a:r>
              <a:rPr lang="da-DK" dirty="0" err="1"/>
              <a:t>conceptsiden</a:t>
            </a:r>
            <a:r>
              <a:rPr lang="da-DK" dirty="0"/>
              <a:t> der bare er ren information. </a:t>
            </a:r>
          </a:p>
          <a:p>
            <a:r>
              <a:rPr lang="da-DK" dirty="0"/>
              <a:t>- </a:t>
            </a:r>
            <a:r>
              <a:rPr lang="da-DK" dirty="0" err="1"/>
              <a:t>Microcopy</a:t>
            </a:r>
            <a:r>
              <a:rPr lang="da-DK" dirty="0"/>
              <a:t> er alle knapper og alt skrift der hentyder til at man skal gøre noget, så alle mine shop </a:t>
            </a:r>
            <a:r>
              <a:rPr lang="da-DK" dirty="0" err="1"/>
              <a:t>now</a:t>
            </a:r>
            <a:r>
              <a:rPr lang="da-DK" dirty="0"/>
              <a:t> knapper og søg og </a:t>
            </a:r>
            <a:r>
              <a:rPr lang="da-DK" dirty="0" err="1"/>
              <a:t>newsletter</a:t>
            </a:r>
            <a:r>
              <a:rPr lang="da-DK" dirty="0"/>
              <a:t> osv. </a:t>
            </a:r>
          </a:p>
          <a:p>
            <a:r>
              <a:rPr lang="da-DK" dirty="0"/>
              <a:t>- </a:t>
            </a:r>
            <a:r>
              <a:rPr lang="da-DK" dirty="0" err="1"/>
              <a:t>Keywords</a:t>
            </a:r>
            <a:r>
              <a:rPr lang="da-DK" dirty="0"/>
              <a:t> er brugt fx i </a:t>
            </a:r>
            <a:r>
              <a:rPr lang="da-DK" dirty="0" err="1"/>
              <a:t>footeren</a:t>
            </a:r>
            <a:r>
              <a:rPr lang="da-DK" dirty="0"/>
              <a:t> til </a:t>
            </a:r>
            <a:r>
              <a:rPr lang="da-DK" dirty="0" err="1"/>
              <a:t>about</a:t>
            </a:r>
            <a:r>
              <a:rPr lang="da-DK" dirty="0"/>
              <a:t>, </a:t>
            </a:r>
            <a:r>
              <a:rPr lang="da-DK" dirty="0" err="1"/>
              <a:t>sustainibility</a:t>
            </a:r>
            <a:r>
              <a:rPr lang="da-DK" dirty="0"/>
              <a:t>, og </a:t>
            </a:r>
            <a:r>
              <a:rPr lang="da-DK" dirty="0" err="1"/>
              <a:t>contact</a:t>
            </a:r>
            <a:r>
              <a:rPr lang="da-DK" dirty="0"/>
              <a:t> og også lidt inde på </a:t>
            </a:r>
            <a:r>
              <a:rPr lang="da-DK" dirty="0" err="1"/>
              <a:t>concepr</a:t>
            </a:r>
            <a:r>
              <a:rPr lang="da-DK" dirty="0"/>
              <a:t>. 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8153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Her ses lidt </a:t>
            </a:r>
            <a:r>
              <a:rPr lang="da-DK" dirty="0" err="1"/>
              <a:t>eksepler</a:t>
            </a:r>
            <a:r>
              <a:rPr lang="da-DK" dirty="0"/>
              <a:t> fra selve min forside.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9436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Jeg synes det har været et rigtig sjovt forløb dette her.</a:t>
            </a:r>
          </a:p>
          <a:p>
            <a:pPr marL="171450" indent="-171450">
              <a:buFontTx/>
              <a:buChar char="-"/>
            </a:pPr>
            <a:r>
              <a:rPr lang="da-DK" dirty="0"/>
              <a:t>Jeg er ret tilfreds med min shop og hvad jeg har opnået samtidig med at jeg stadigvæk gerne vil være mere. </a:t>
            </a:r>
          </a:p>
          <a:p>
            <a:r>
              <a:rPr lang="da-DK" dirty="0"/>
              <a:t>-  Man kunne udvide shoppe til mange flere produkter hvis man ville det. </a:t>
            </a:r>
          </a:p>
          <a:p>
            <a:r>
              <a:rPr lang="da-DK" dirty="0"/>
              <a:t>-  Jeg ville gerne havde lavet nogle flere animationer i XD, for det var lidt svært så jeg lagde mit fokus et andet sted. </a:t>
            </a:r>
          </a:p>
          <a:p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Jeg fik også nogle god </a:t>
            </a:r>
            <a:r>
              <a:rPr lang="da-DK" dirty="0" err="1"/>
              <a:t>indput</a:t>
            </a:r>
            <a:r>
              <a:rPr lang="da-DK" dirty="0"/>
              <a:t> fra øvelsen her den anden dag så det var super fedt. Nogle har jeg nået at implementere i den sidste udgave og andre har jeg ikke.</a:t>
            </a:r>
          </a:p>
          <a:p>
            <a:pPr marL="171450" indent="-171450">
              <a:buFontTx/>
              <a:buChar char="-"/>
            </a:pPr>
            <a:r>
              <a:rPr lang="da-DK" dirty="0"/>
              <a:t>Men </a:t>
            </a:r>
            <a:r>
              <a:rPr lang="da-DK" dirty="0" err="1"/>
              <a:t>ligemeget</a:t>
            </a:r>
            <a:r>
              <a:rPr lang="da-DK" dirty="0"/>
              <a:t> hvad har det været et godt forløb 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998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Bygget op omkring min egen stilart og er ret personlig idet jeg faktisk har skabt et sted jeg selv virkelig ville elske at shoppe fra. </a:t>
            </a:r>
          </a:p>
          <a:p>
            <a:pPr marL="171450" indent="-171450">
              <a:buFontTx/>
              <a:buChar char="-"/>
            </a:pPr>
            <a:r>
              <a:rPr lang="da-DK" dirty="0"/>
              <a:t>Jeg er rigtig glad for simple t-shirt med print især fra film jeg elsker. </a:t>
            </a:r>
          </a:p>
          <a:p>
            <a:pPr marL="171450" indent="-171450">
              <a:buFontTx/>
              <a:buChar char="-"/>
            </a:pPr>
            <a:r>
              <a:rPr lang="da-DK" dirty="0"/>
              <a:t>Det er svært at finde et fornuftigt websted der sælger merchandise for mange forskellige filmproduktioner på denne måde. </a:t>
            </a:r>
          </a:p>
          <a:p>
            <a:pPr marL="171450" indent="-171450">
              <a:buFontTx/>
              <a:buChar char="-"/>
            </a:pPr>
            <a:r>
              <a:rPr lang="da-DK" dirty="0"/>
              <a:t>Så jeg har lavet en samlet platform hvor man hylder hele filmverden.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946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- Jeg var rimelig hurtig om at komme på min ide </a:t>
            </a:r>
          </a:p>
          <a:p>
            <a:r>
              <a:rPr lang="da-DK" dirty="0"/>
              <a:t>- </a:t>
            </a:r>
            <a:r>
              <a:rPr lang="da-DK" dirty="0" err="1"/>
              <a:t>Desk</a:t>
            </a:r>
            <a:r>
              <a:rPr lang="da-DK" dirty="0"/>
              <a:t>-research handler generelt om t-shirt salg selvfølgelig, men også sådan noget som hvordan man printer, hvordan rettighederne fungerer for filmplakater, hvordan man inkorporere bæredygtighed i tøj-produktion. 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Det fandt jeg ud af:</a:t>
            </a:r>
          </a:p>
          <a:p>
            <a:r>
              <a:rPr lang="da-DK" dirty="0"/>
              <a:t>- Der er </a:t>
            </a:r>
            <a:r>
              <a:rPr lang="da-DK" dirty="0" err="1"/>
              <a:t>mega</a:t>
            </a:r>
            <a:r>
              <a:rPr lang="da-DK" dirty="0"/>
              <a:t> høj </a:t>
            </a:r>
            <a:r>
              <a:rPr lang="da-DK" dirty="0" err="1"/>
              <a:t>demand</a:t>
            </a:r>
            <a:r>
              <a:rPr lang="da-DK" dirty="0"/>
              <a:t> på især t-shirts med print lige nu!</a:t>
            </a:r>
          </a:p>
          <a:p>
            <a:r>
              <a:rPr lang="da-DK" dirty="0"/>
              <a:t>- Efter </a:t>
            </a:r>
            <a:r>
              <a:rPr lang="da-DK" dirty="0" err="1"/>
              <a:t>corona</a:t>
            </a:r>
            <a:r>
              <a:rPr lang="da-DK" dirty="0"/>
              <a:t> er det også blevet en endnu mere populær beklædningsgenstand.</a:t>
            </a:r>
          </a:p>
          <a:p>
            <a:r>
              <a:rPr lang="da-DK" dirty="0"/>
              <a:t>- Low </a:t>
            </a:r>
            <a:r>
              <a:rPr lang="da-DK" dirty="0" err="1"/>
              <a:t>cost</a:t>
            </a:r>
            <a:r>
              <a:rPr lang="da-DK" dirty="0"/>
              <a:t> and low </a:t>
            </a:r>
            <a:r>
              <a:rPr lang="da-DK" dirty="0" err="1"/>
              <a:t>risk</a:t>
            </a:r>
            <a:endParaRPr lang="da-DK" dirty="0"/>
          </a:p>
          <a:p>
            <a:endParaRPr lang="da-DK" dirty="0"/>
          </a:p>
          <a:p>
            <a:r>
              <a:rPr lang="da-DK" dirty="0"/>
              <a:t>- Gen Z. leder efter unikke produkter for at skille sig ud. 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0037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- Jeg brugte survey og interview til at udfylde hullerne. </a:t>
            </a:r>
          </a:p>
          <a:p>
            <a:pPr marL="171450" indent="-171450">
              <a:buFontTx/>
              <a:buChar char="-"/>
            </a:pPr>
            <a:r>
              <a:rPr lang="da-DK" dirty="0"/>
              <a:t>Alle mine spørgsmål var </a:t>
            </a:r>
            <a:r>
              <a:rPr lang="da-DK" dirty="0" err="1"/>
              <a:t>mega</a:t>
            </a:r>
            <a:r>
              <a:rPr lang="da-DK" dirty="0"/>
              <a:t> relevante og nogle jeg følte jeg havde brug for svar på for at beslutte nogle ting:</a:t>
            </a:r>
          </a:p>
          <a:p>
            <a:pPr marL="628650" lvl="1" indent="-171450">
              <a:buFontTx/>
              <a:buChar char="-"/>
            </a:pPr>
            <a:r>
              <a:rPr lang="da-DK" dirty="0"/>
              <a:t>hvad der er vigtigt og fokusere på når jeg skal ramme min målgruppe med et website</a:t>
            </a:r>
          </a:p>
          <a:p>
            <a:pPr marL="628650" lvl="1" indent="-171450">
              <a:buFontTx/>
              <a:buChar char="-"/>
            </a:pPr>
            <a:r>
              <a:rPr lang="da-DK" dirty="0"/>
              <a:t>hvilke typer t-shirt jeg skal sælge</a:t>
            </a:r>
          </a:p>
          <a:p>
            <a:pPr marL="628650" lvl="1" indent="-171450">
              <a:buFontTx/>
              <a:buChar char="-"/>
            </a:pPr>
            <a:r>
              <a:rPr lang="da-DK" dirty="0"/>
              <a:t>hvilke bæredygtige tiltag jeg skal fokusere på  </a:t>
            </a:r>
          </a:p>
          <a:p>
            <a:pPr marL="628650" lvl="1" indent="-171450">
              <a:buFontTx/>
              <a:buChar char="-"/>
            </a:pPr>
            <a:r>
              <a:rPr lang="da-DK" dirty="0"/>
              <a:t>input til prints. </a:t>
            </a:r>
          </a:p>
          <a:p>
            <a:endParaRPr lang="da-DK" dirty="0"/>
          </a:p>
          <a:p>
            <a:r>
              <a:rPr lang="da-DK" dirty="0"/>
              <a:t>Her har jeg lavet en overordnet oversigt over mine vigtigste spørgsmål i </a:t>
            </a:r>
            <a:r>
              <a:rPr lang="da-DK" dirty="0" err="1"/>
              <a:t>surveyen</a:t>
            </a:r>
            <a:r>
              <a:rPr lang="da-DK" dirty="0"/>
              <a:t>. I kan måske ikke nå at læse alle sammen lige nu, men jeg opsummere om lidt.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517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Her har jeg nedskrevet svarene på spørgsmålene førhen, men for at gøre det lidt nemmere og hurtigere….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5543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….så har vi denne her. De vigtigste ting som jeg fik ud af </a:t>
            </a:r>
            <a:r>
              <a:rPr lang="da-DK" dirty="0" err="1"/>
              <a:t>surveyen</a:t>
            </a:r>
            <a:r>
              <a:rPr lang="da-DK" dirty="0"/>
              <a:t> er bla. </a:t>
            </a:r>
          </a:p>
          <a:p>
            <a:endParaRPr lang="da-DK" dirty="0"/>
          </a:p>
          <a:p>
            <a:r>
              <a:rPr lang="da-DK" dirty="0"/>
              <a:t>- Muligheden for at kunne lave sit eget design (filmrelateret)</a:t>
            </a:r>
          </a:p>
          <a:p>
            <a:r>
              <a:rPr lang="da-DK" dirty="0"/>
              <a:t>- Simpelt webdesign</a:t>
            </a:r>
          </a:p>
          <a:p>
            <a:r>
              <a:rPr lang="da-DK" dirty="0"/>
              <a:t>- Filters og en grundig sorteringsknap var også noget som blev nævnt flere gange. </a:t>
            </a:r>
          </a:p>
          <a:p>
            <a:r>
              <a:rPr lang="da-DK" dirty="0"/>
              <a:t>- Jeg har tænkt mig at sælge både oversized og alm. T-shirts for det går folk mest i. </a:t>
            </a:r>
          </a:p>
          <a:p>
            <a:r>
              <a:rPr lang="da-DK" dirty="0"/>
              <a:t>- Der skal være et stort størrelsesudvalg fx både standard, </a:t>
            </a:r>
            <a:r>
              <a:rPr lang="da-DK" dirty="0" err="1"/>
              <a:t>curvey</a:t>
            </a:r>
            <a:r>
              <a:rPr lang="da-DK" dirty="0"/>
              <a:t> og </a:t>
            </a:r>
            <a:r>
              <a:rPr lang="da-DK" dirty="0" err="1"/>
              <a:t>petite</a:t>
            </a:r>
            <a:r>
              <a:rPr lang="da-DK" dirty="0"/>
              <a:t> samt de almindelige: </a:t>
            </a:r>
            <a:r>
              <a:rPr lang="da-DK" dirty="0" err="1"/>
              <a:t>xs</a:t>
            </a:r>
            <a:r>
              <a:rPr lang="da-DK" dirty="0"/>
              <a:t>, s m l</a:t>
            </a:r>
          </a:p>
          <a:p>
            <a:r>
              <a:rPr lang="da-DK" dirty="0"/>
              <a:t>- Det skal være praktisk at kunne navigere rundt og så skal der være filmprints fra en bred tidsperiode.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1745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Herefter nåede jeg til design-delen. Dette er nogle af mine overvejelser inden jeg begyndte rigtigt visuelt at udvikle mit site. </a:t>
            </a:r>
          </a:p>
          <a:p>
            <a:endParaRPr lang="da-DK" dirty="0"/>
          </a:p>
          <a:p>
            <a:r>
              <a:rPr lang="da-DK" dirty="0"/>
              <a:t>- Simple design uden for mange farver fordi der kommer til at være billeder der er meget forskelligartet og det skal ikke blive kaotisk.</a:t>
            </a:r>
          </a:p>
          <a:p>
            <a:r>
              <a:rPr lang="da-DK" dirty="0"/>
              <a:t>- Et genkendeligt struktur som fra </a:t>
            </a:r>
            <a:r>
              <a:rPr lang="da-DK" dirty="0" err="1"/>
              <a:t>zalando</a:t>
            </a:r>
            <a:r>
              <a:rPr lang="da-DK" dirty="0"/>
              <a:t> eller hm vil jeg bruge så min modtager i alle aldre har nemt ved at navigere,</a:t>
            </a:r>
          </a:p>
          <a:p>
            <a:r>
              <a:rPr lang="da-DK" dirty="0"/>
              <a:t>- Mine produkter ud over t-shirt blev valgt ud fra hvad mine evner ville række til i </a:t>
            </a:r>
            <a:r>
              <a:rPr lang="da-DK" dirty="0" err="1"/>
              <a:t>photoshop</a:t>
            </a:r>
            <a:r>
              <a:rPr lang="da-DK" dirty="0"/>
              <a:t>. Og stickers og muleposer virkede som et okay valg i forhold til dette. </a:t>
            </a:r>
          </a:p>
          <a:p>
            <a:r>
              <a:rPr lang="da-DK" dirty="0"/>
              <a:t>- Derudover er mit salgsargument jo stadigvæk at det er en fælles platform for alle film.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0775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Så nu vil jeg vise lidt af mine skitser, hvor min inspiration kom fra og nogle af de opgaver vi skulle løse i sammenhæng med designet.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0901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- Jeg startede med i </a:t>
            </a:r>
            <a:r>
              <a:rPr lang="da-DK" dirty="0" err="1"/>
              <a:t>ligtning</a:t>
            </a:r>
            <a:r>
              <a:rPr lang="da-DK" dirty="0"/>
              <a:t> demoen at finde elementer fra websites som jeg synes var cool. </a:t>
            </a:r>
          </a:p>
          <a:p>
            <a:r>
              <a:rPr lang="da-DK" dirty="0"/>
              <a:t>- Vi har lidt grafik og lidt layout og nogle cool komponenter.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80F0D-38B5-7C42-BF47-2A7F9C685E09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987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02262-187D-E44F-B2CE-E38328281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4F09212-14FB-DF40-9F09-DF8FE9D16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95D6DAB-4FCD-2645-9F17-96D8A8F4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6C20394-9B4A-B24E-88CF-1D2FDC79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CB24B62-AEF4-6248-ABD8-2C9FCCFE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7723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30136-12C5-894E-B12F-917E107F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8418F34-675F-9C48-AC49-EE613A0F2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73D02A0-60C8-8649-979D-BCFEA848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51CE2DC-0BF5-B84E-A43A-7D99202B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3BF487E-15DD-644F-B23B-39734AAA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797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160E1BAB-12BB-2448-9C98-78AD533A7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197E6B6-5590-AD44-9131-A9BEE9783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A2A57B1-55D1-2549-8697-D597B7CA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E89AEE-EC1B-E443-8638-A23509F6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06221C9-7B29-E849-925B-62EB7BBD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8848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9D73CC-6F29-6143-A073-894264F9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789AEB1-CB64-5F4B-A020-BCF9089FD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F33C170-90FD-B048-9944-E6FF484D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0CDBD5D-A4EF-5F48-9559-1FF84342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0CC642-785A-C24E-AA08-224A95CC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03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9C7B8-DAD1-244A-B2F9-DBBF7834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79C953F-8ABD-2A4B-A932-B1584064F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D8133EA-A744-2D44-99C4-2244B417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409A2B7-7D85-554D-8BD6-CEA76238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5B4C68-3D24-3F43-91E1-A494B9B4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417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40457B-7115-2640-B198-C6EF4D69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A48A6F-29A1-4141-9EB8-23BC1AC99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22E931C-5258-074D-8A83-B02839A6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29A1C65-4BF1-744B-8E7D-CB82FE61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90D882F-4DF5-9F4D-954E-D9631950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C643E28-8496-524F-8837-10354F4D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0355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48677-EECF-C140-B76A-4E4C7AF2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11AD77-8794-AD40-B7C1-B66091C90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A7D28D9-A106-EA40-8305-7CC8EB75A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8634D97-698A-D445-81AC-292B12523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2A984C8-FC6E-6743-96A5-2C1AD7CD1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1CA36176-F6B6-DF4E-8B37-FAE7E4CEF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4ECC87CE-184E-D343-86CF-BC35F370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28C13C6A-14CD-E041-BD62-4D2FF222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4383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BFC75-DA8B-CD4F-9308-C0E10871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275D0DB-93E0-1846-B58E-94D38088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8327AE2-0460-A742-A696-67E82E9B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77E1E2D-03A7-7347-AA0B-9497609A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02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5C09E4BC-D69F-314A-BDDB-57CA88DB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1C3229F-654B-1D49-9ED7-F23A4AEF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C34DC18-79C0-5A42-8724-7F68FD22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442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70C59-CADE-5842-A692-E73289C0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E4393DD-4380-4D4F-902A-3F7FB482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8803D8B-AEF2-4542-9D9D-EFAB16ABB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E3541D4-F39D-104A-82B9-3432C4CDA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A6E516F-A119-DE4B-971C-6CDB5E4D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FEA5F76-0403-854E-B275-C9376F24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603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FF69E-04AC-B247-8224-A23C1B33D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957EABE-4DDE-334C-84A2-8B533999C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A1C0FE9-5FEA-2744-B94C-2F128685B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64B090A-1A7E-3C44-B959-C64859013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E037474-0A95-774C-B409-037998B3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5ACC2E4-3716-9D45-84BC-C03E19D3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04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4C29E4CB-8FC8-9A4A-8FC3-5034D8A4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87B6D43-FDC1-2C41-81A7-DCAEB2E2E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539F5A5-C20C-624C-BC27-EB86AD6EC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E3CB2-F404-7444-AA24-C2DB6C3A5613}" type="datetimeFigureOut">
              <a:rPr lang="da-DK" smtClean="0"/>
              <a:t>24.03.2022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6D6DD7E-00B5-B143-B486-6320CBFC7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E83A484-8D44-2F4F-AFCD-2B469E35C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EA33E-EEF8-A34F-B354-C2DA85626173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658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d.adobe.com/view/67aef906-5d8c-4ae1-b93c-dc585a7a113e-32fd/screen/5a004fff-e730-4bd7-8274-0ba05d31ecb5?fullscreen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6FEE75D4-34F9-4D4C-AB96-F02203DB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94" y="588191"/>
            <a:ext cx="3654871" cy="5490252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36FA632B-C440-D94E-BE34-F38B10F304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7631" y="588190"/>
            <a:ext cx="3654871" cy="5482306"/>
          </a:xfrm>
          <a:prstGeom prst="rect">
            <a:avLst/>
          </a:prstGeom>
        </p:spPr>
      </p:pic>
      <p:pic>
        <p:nvPicPr>
          <p:cNvPr id="28" name="Billede 27" descr="Et billede, der indeholder tekst, tilbehør, sæk&#10;&#10;Automatisk genereret beskrivelse">
            <a:extLst>
              <a:ext uri="{FF2B5EF4-FFF2-40B4-BE49-F238E27FC236}">
                <a16:creationId xmlns:a16="http://schemas.microsoft.com/office/drawing/2014/main" id="{C2FF8105-C518-C546-8D68-BC3073DAB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179" y="596137"/>
            <a:ext cx="3654871" cy="54823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12E9AA-4ED6-1B41-9043-E98EB8EF5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783" y="2712324"/>
            <a:ext cx="5816749" cy="1419165"/>
          </a:xfrm>
          <a:solidFill>
            <a:schemeClr val="bg1"/>
          </a:solidFill>
        </p:spPr>
        <p:txBody>
          <a:bodyPr anchor="ctr" anchorCtr="0">
            <a:normAutofit/>
          </a:bodyPr>
          <a:lstStyle/>
          <a:p>
            <a:r>
              <a:rPr lang="da-DK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marante" panose="02000000000000000000" pitchFamily="2" charset="77"/>
              </a:rPr>
              <a:t>CINNA</a:t>
            </a:r>
            <a:endParaRPr lang="da-DK" sz="19900" spc="600" dirty="0">
              <a:solidFill>
                <a:schemeClr val="tx1">
                  <a:lumMod val="85000"/>
                  <a:lumOff val="15000"/>
                </a:schemeClr>
              </a:solidFill>
              <a:latin typeface="Amarante" panose="02000000000000000000" pitchFamily="2" charset="77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DF841E8-79AB-F84A-925F-171BF6627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625" y="6274963"/>
            <a:ext cx="5614871" cy="463668"/>
          </a:xfrm>
        </p:spPr>
        <p:txBody>
          <a:bodyPr>
            <a:normAutofit/>
          </a:bodyPr>
          <a:lstStyle/>
          <a:p>
            <a:r>
              <a:rPr lang="da-DK" sz="1300" spc="600" dirty="0">
                <a:latin typeface="Work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NEXT LEVEL FILM-MERCHANDISE</a:t>
            </a:r>
          </a:p>
        </p:txBody>
      </p:sp>
      <p:sp>
        <p:nvSpPr>
          <p:cNvPr id="67" name="Tekstfelt 66">
            <a:extLst>
              <a:ext uri="{FF2B5EF4-FFF2-40B4-BE49-F238E27FC236}">
                <a16:creationId xmlns:a16="http://schemas.microsoft.com/office/drawing/2014/main" id="{B3F6B527-50A9-624D-8AFD-7EED65681AA2}"/>
              </a:ext>
            </a:extLst>
          </p:cNvPr>
          <p:cNvSpPr txBox="1"/>
          <p:nvPr/>
        </p:nvSpPr>
        <p:spPr>
          <a:xfrm rot="16200000">
            <a:off x="-430449" y="5233918"/>
            <a:ext cx="137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900" b="1" spc="300" dirty="0">
                <a:latin typeface="Work Sans" pitchFamily="2" charset="77"/>
              </a:rPr>
              <a:t>MILLE MARIE</a:t>
            </a:r>
          </a:p>
          <a:p>
            <a:pPr algn="ctr"/>
            <a:endParaRPr lang="da-DK" sz="900" spc="300" dirty="0">
              <a:latin typeface="Work Sans" pitchFamily="2" charset="77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3BF80EF3-8EEF-2649-84C8-7CD0775A00BB}"/>
              </a:ext>
            </a:extLst>
          </p:cNvPr>
          <p:cNvSpPr txBox="1"/>
          <p:nvPr/>
        </p:nvSpPr>
        <p:spPr>
          <a:xfrm rot="5400000">
            <a:off x="10978144" y="1687548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PITCH DECK</a:t>
            </a:r>
          </a:p>
        </p:txBody>
      </p:sp>
      <p:cxnSp>
        <p:nvCxnSpPr>
          <p:cNvPr id="33" name="Lige forbindelse 32">
            <a:extLst>
              <a:ext uri="{FF2B5EF4-FFF2-40B4-BE49-F238E27FC236}">
                <a16:creationId xmlns:a16="http://schemas.microsoft.com/office/drawing/2014/main" id="{6C537CB5-BEE7-974E-B8DF-B3AB092EBB4F}"/>
              </a:ext>
            </a:extLst>
          </p:cNvPr>
          <p:cNvCxnSpPr>
            <a:cxnSpLocks/>
          </p:cNvCxnSpPr>
          <p:nvPr/>
        </p:nvCxnSpPr>
        <p:spPr>
          <a:xfrm flipH="1" flipV="1">
            <a:off x="11902892" y="308339"/>
            <a:ext cx="1" cy="5544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Lige forbindelse 33">
            <a:extLst>
              <a:ext uri="{FF2B5EF4-FFF2-40B4-BE49-F238E27FC236}">
                <a16:creationId xmlns:a16="http://schemas.microsoft.com/office/drawing/2014/main" id="{D2F0ECC6-9A54-E346-A970-949EE85CD04A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11902892" y="2712324"/>
            <a:ext cx="1" cy="37766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ktangel 30">
            <a:extLst>
              <a:ext uri="{FF2B5EF4-FFF2-40B4-BE49-F238E27FC236}">
                <a16:creationId xmlns:a16="http://schemas.microsoft.com/office/drawing/2014/main" id="{4E5F57D8-34C9-5C4E-AFDA-423AECB5D7ED}"/>
              </a:ext>
            </a:extLst>
          </p:cNvPr>
          <p:cNvSpPr/>
          <p:nvPr/>
        </p:nvSpPr>
        <p:spPr>
          <a:xfrm>
            <a:off x="3390901" y="2879679"/>
            <a:ext cx="5468022" cy="1091820"/>
          </a:xfrm>
          <a:prstGeom prst="rect">
            <a:avLst/>
          </a:prstGeom>
          <a:noFill/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Tekstfelt 35">
            <a:extLst>
              <a:ext uri="{FF2B5EF4-FFF2-40B4-BE49-F238E27FC236}">
                <a16:creationId xmlns:a16="http://schemas.microsoft.com/office/drawing/2014/main" id="{C12F1C35-3377-5F47-B925-4B86D9FCA5B2}"/>
              </a:ext>
            </a:extLst>
          </p:cNvPr>
          <p:cNvSpPr txBox="1"/>
          <p:nvPr/>
        </p:nvSpPr>
        <p:spPr>
          <a:xfrm rot="16200000">
            <a:off x="-357676" y="924430"/>
            <a:ext cx="1108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900" b="1" spc="300" dirty="0">
                <a:latin typeface="Work Sans" pitchFamily="2" charset="77"/>
              </a:rPr>
              <a:t>MMD 2022</a:t>
            </a:r>
            <a:endParaRPr lang="da-DK" sz="900" spc="3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524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30">
            <a:extLst>
              <a:ext uri="{FF2B5EF4-FFF2-40B4-BE49-F238E27FC236}">
                <a16:creationId xmlns:a16="http://schemas.microsoft.com/office/drawing/2014/main" id="{BCD4A836-E476-B24B-9628-7E908C435C2F}"/>
              </a:ext>
            </a:extLst>
          </p:cNvPr>
          <p:cNvSpPr/>
          <p:nvPr/>
        </p:nvSpPr>
        <p:spPr>
          <a:xfrm>
            <a:off x="0" y="2560999"/>
            <a:ext cx="12192000" cy="3390094"/>
          </a:xfrm>
          <a:prstGeom prst="rect">
            <a:avLst/>
          </a:prstGeom>
          <a:solidFill>
            <a:srgbClr val="EC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C5104F4B-CA02-2B4E-941E-EF5D6B38B30A}"/>
              </a:ext>
            </a:extLst>
          </p:cNvPr>
          <p:cNvSpPr/>
          <p:nvPr/>
        </p:nvSpPr>
        <p:spPr>
          <a:xfrm>
            <a:off x="3096127" y="351203"/>
            <a:ext cx="6160168" cy="932165"/>
          </a:xfrm>
          <a:prstGeom prst="rect">
            <a:avLst/>
          </a:prstGeom>
          <a:solidFill>
            <a:srgbClr val="ECECEA">
              <a:alpha val="0"/>
            </a:srgb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00CE94CC-A19A-014F-A58B-142D9C2CE275}"/>
              </a:ext>
            </a:extLst>
          </p:cNvPr>
          <p:cNvSpPr txBox="1"/>
          <p:nvPr/>
        </p:nvSpPr>
        <p:spPr>
          <a:xfrm>
            <a:off x="3898924" y="558368"/>
            <a:ext cx="439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" pitchFamily="2" charset="77"/>
              </a:rPr>
              <a:t>DE FØRSTE TEGNINGER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BDF990D8-28AD-7E4B-AED5-9D343030733A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9 </a:t>
            </a:r>
          </a:p>
        </p:txBody>
      </p: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6A045DEE-B486-7047-960B-8304205FF0D7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Lige forbindelse 21">
            <a:extLst>
              <a:ext uri="{FF2B5EF4-FFF2-40B4-BE49-F238E27FC236}">
                <a16:creationId xmlns:a16="http://schemas.microsoft.com/office/drawing/2014/main" id="{D11E75DB-BA13-0842-9710-A77A5657AB27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uppe 29">
            <a:extLst>
              <a:ext uri="{FF2B5EF4-FFF2-40B4-BE49-F238E27FC236}">
                <a16:creationId xmlns:a16="http://schemas.microsoft.com/office/drawing/2014/main" id="{97FCA0ED-E721-7541-8B2B-6E8405D21FE9}"/>
              </a:ext>
            </a:extLst>
          </p:cNvPr>
          <p:cNvGrpSpPr/>
          <p:nvPr/>
        </p:nvGrpSpPr>
        <p:grpSpPr>
          <a:xfrm>
            <a:off x="1650222" y="3010018"/>
            <a:ext cx="9051978" cy="2662714"/>
            <a:chOff x="676637" y="2584964"/>
            <a:chExt cx="10856218" cy="3136052"/>
          </a:xfrm>
        </p:grpSpPr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8B4DC105-C3BB-7D4C-96D2-041BD7F95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676637" y="2587685"/>
              <a:ext cx="1927074" cy="2861319"/>
            </a:xfrm>
            <a:prstGeom prst="rect">
              <a:avLst/>
            </a:prstGeom>
          </p:spPr>
        </p:pic>
        <p:pic>
          <p:nvPicPr>
            <p:cNvPr id="9" name="Billede 8">
              <a:extLst>
                <a:ext uri="{FF2B5EF4-FFF2-40B4-BE49-F238E27FC236}">
                  <a16:creationId xmlns:a16="http://schemas.microsoft.com/office/drawing/2014/main" id="{792A72FD-D706-0E4D-B316-A671ED65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2935391" y="2584965"/>
              <a:ext cx="1819269" cy="2861319"/>
            </a:xfrm>
            <a:prstGeom prst="rect">
              <a:avLst/>
            </a:prstGeom>
          </p:spPr>
        </p:pic>
        <p:pic>
          <p:nvPicPr>
            <p:cNvPr id="11" name="Billede 10" descr="Et billede, der indeholder tekst&#10;&#10;Automatisk genereret beskrivelse">
              <a:extLst>
                <a:ext uri="{FF2B5EF4-FFF2-40B4-BE49-F238E27FC236}">
                  <a16:creationId xmlns:a16="http://schemas.microsoft.com/office/drawing/2014/main" id="{10CF5BE0-B071-EC4B-B715-85E4947B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641573" y="2584964"/>
              <a:ext cx="1891282" cy="2858599"/>
            </a:xfrm>
            <a:prstGeom prst="rect">
              <a:avLst/>
            </a:prstGeom>
          </p:spPr>
        </p:pic>
        <p:pic>
          <p:nvPicPr>
            <p:cNvPr id="13" name="Billede 12">
              <a:extLst>
                <a:ext uri="{FF2B5EF4-FFF2-40B4-BE49-F238E27FC236}">
                  <a16:creationId xmlns:a16="http://schemas.microsoft.com/office/drawing/2014/main" id="{E8C11E9E-8C45-5546-B92E-1E007937A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171400" y="2587685"/>
              <a:ext cx="1676750" cy="2858599"/>
            </a:xfrm>
            <a:prstGeom prst="rect">
              <a:avLst/>
            </a:prstGeom>
          </p:spPr>
        </p:pic>
        <p:pic>
          <p:nvPicPr>
            <p:cNvPr id="15" name="Billede 14">
              <a:extLst>
                <a:ext uri="{FF2B5EF4-FFF2-40B4-BE49-F238E27FC236}">
                  <a16:creationId xmlns:a16="http://schemas.microsoft.com/office/drawing/2014/main" id="{818FABC6-4171-4945-BACF-6B7CA18E2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7179829" y="2587687"/>
              <a:ext cx="2130065" cy="2859594"/>
            </a:xfrm>
            <a:prstGeom prst="rect">
              <a:avLst/>
            </a:prstGeom>
          </p:spPr>
        </p:pic>
        <p:sp>
          <p:nvSpPr>
            <p:cNvPr id="25" name="Tekstfelt 24">
              <a:extLst>
                <a:ext uri="{FF2B5EF4-FFF2-40B4-BE49-F238E27FC236}">
                  <a16:creationId xmlns:a16="http://schemas.microsoft.com/office/drawing/2014/main" id="{A917347C-FF27-8445-A61E-5D87A788BDC7}"/>
                </a:ext>
              </a:extLst>
            </p:cNvPr>
            <p:cNvSpPr txBox="1"/>
            <p:nvPr/>
          </p:nvSpPr>
          <p:spPr>
            <a:xfrm>
              <a:off x="981283" y="5503523"/>
              <a:ext cx="13177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600" dirty="0">
                  <a:latin typeface="Work Sans Light" pitchFamily="2" charset="77"/>
                </a:rPr>
                <a:t>LANDING PAGE / SHOP</a:t>
              </a:r>
            </a:p>
          </p:txBody>
        </p:sp>
        <p:sp>
          <p:nvSpPr>
            <p:cNvPr id="26" name="Tekstfelt 25">
              <a:extLst>
                <a:ext uri="{FF2B5EF4-FFF2-40B4-BE49-F238E27FC236}">
                  <a16:creationId xmlns:a16="http://schemas.microsoft.com/office/drawing/2014/main" id="{EC11A2F1-4F2F-9840-8939-66AF47341961}"/>
                </a:ext>
              </a:extLst>
            </p:cNvPr>
            <p:cNvSpPr txBox="1"/>
            <p:nvPr/>
          </p:nvSpPr>
          <p:spPr>
            <a:xfrm>
              <a:off x="3036234" y="5503523"/>
              <a:ext cx="16856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600" dirty="0">
                  <a:latin typeface="Work Sans Light" pitchFamily="2" charset="77"/>
                </a:rPr>
                <a:t>PRODUKT UDVIDDET VERSION</a:t>
              </a:r>
            </a:p>
          </p:txBody>
        </p:sp>
        <p:sp>
          <p:nvSpPr>
            <p:cNvPr id="27" name="Tekstfelt 26">
              <a:extLst>
                <a:ext uri="{FF2B5EF4-FFF2-40B4-BE49-F238E27FC236}">
                  <a16:creationId xmlns:a16="http://schemas.microsoft.com/office/drawing/2014/main" id="{E5340D7B-8056-BA48-896B-85824DF8BE20}"/>
                </a:ext>
              </a:extLst>
            </p:cNvPr>
            <p:cNvSpPr txBox="1"/>
            <p:nvPr/>
          </p:nvSpPr>
          <p:spPr>
            <a:xfrm>
              <a:off x="5455991" y="5503523"/>
              <a:ext cx="13177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600" dirty="0">
                  <a:latin typeface="Work Sans Light" pitchFamily="2" charset="77"/>
                </a:rPr>
                <a:t>ALLE DROP DOWNS</a:t>
              </a:r>
            </a:p>
          </p:txBody>
        </p:sp>
        <p:sp>
          <p:nvSpPr>
            <p:cNvPr id="28" name="Tekstfelt 27">
              <a:extLst>
                <a:ext uri="{FF2B5EF4-FFF2-40B4-BE49-F238E27FC236}">
                  <a16:creationId xmlns:a16="http://schemas.microsoft.com/office/drawing/2014/main" id="{8A7D6486-F005-7C49-B336-D2A1E2A352CB}"/>
                </a:ext>
              </a:extLst>
            </p:cNvPr>
            <p:cNvSpPr txBox="1"/>
            <p:nvPr/>
          </p:nvSpPr>
          <p:spPr>
            <a:xfrm>
              <a:off x="9744382" y="5503523"/>
              <a:ext cx="1685663" cy="217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600" dirty="0">
                  <a:latin typeface="Work Sans Light" pitchFamily="2" charset="77"/>
                </a:rPr>
                <a:t>DETALJERET HEADER/FOOTER</a:t>
              </a:r>
            </a:p>
          </p:txBody>
        </p:sp>
        <p:sp>
          <p:nvSpPr>
            <p:cNvPr id="29" name="Tekstfelt 28">
              <a:extLst>
                <a:ext uri="{FF2B5EF4-FFF2-40B4-BE49-F238E27FC236}">
                  <a16:creationId xmlns:a16="http://schemas.microsoft.com/office/drawing/2014/main" id="{0621A50C-7173-514D-90AB-94C36E9BB1C3}"/>
                </a:ext>
              </a:extLst>
            </p:cNvPr>
            <p:cNvSpPr txBox="1"/>
            <p:nvPr/>
          </p:nvSpPr>
          <p:spPr>
            <a:xfrm>
              <a:off x="7747957" y="5466262"/>
              <a:ext cx="11597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600" dirty="0">
                  <a:latin typeface="Work Sans Light" pitchFamily="2" charset="77"/>
                </a:rPr>
                <a:t>ABOUT/CONCEPT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31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C5104F4B-CA02-2B4E-941E-EF5D6B38B30A}"/>
              </a:ext>
            </a:extLst>
          </p:cNvPr>
          <p:cNvSpPr/>
          <p:nvPr/>
        </p:nvSpPr>
        <p:spPr>
          <a:xfrm>
            <a:off x="3096127" y="351203"/>
            <a:ext cx="6160168" cy="932165"/>
          </a:xfrm>
          <a:prstGeom prst="rect">
            <a:avLst/>
          </a:prstGeom>
          <a:solidFill>
            <a:srgbClr val="ECECEA">
              <a:alpha val="0"/>
            </a:srgb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00CE94CC-A19A-014F-A58B-142D9C2CE275}"/>
              </a:ext>
            </a:extLst>
          </p:cNvPr>
          <p:cNvSpPr txBox="1"/>
          <p:nvPr/>
        </p:nvSpPr>
        <p:spPr>
          <a:xfrm>
            <a:off x="5125718" y="555675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" pitchFamily="2" charset="77"/>
              </a:rPr>
              <a:t>STYLETILE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BDF990D8-28AD-7E4B-AED5-9D343030733A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10 </a:t>
            </a:r>
          </a:p>
        </p:txBody>
      </p: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6A045DEE-B486-7047-960B-8304205FF0D7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Lige forbindelse 21">
            <a:extLst>
              <a:ext uri="{FF2B5EF4-FFF2-40B4-BE49-F238E27FC236}">
                <a16:creationId xmlns:a16="http://schemas.microsoft.com/office/drawing/2014/main" id="{D11E75DB-BA13-0842-9710-A77A5657AB27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Billede 2">
            <a:extLst>
              <a:ext uri="{FF2B5EF4-FFF2-40B4-BE49-F238E27FC236}">
                <a16:creationId xmlns:a16="http://schemas.microsoft.com/office/drawing/2014/main" id="{7541EDF1-A7B1-0148-A1D8-CCF40F73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93" y="1487840"/>
            <a:ext cx="9215571" cy="51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C5104F4B-CA02-2B4E-941E-EF5D6B38B30A}"/>
              </a:ext>
            </a:extLst>
          </p:cNvPr>
          <p:cNvSpPr/>
          <p:nvPr/>
        </p:nvSpPr>
        <p:spPr>
          <a:xfrm>
            <a:off x="3096127" y="351203"/>
            <a:ext cx="6160168" cy="932165"/>
          </a:xfrm>
          <a:prstGeom prst="rect">
            <a:avLst/>
          </a:prstGeom>
          <a:solidFill>
            <a:srgbClr val="ECECEA">
              <a:alpha val="0"/>
            </a:srgb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00CE94CC-A19A-014F-A58B-142D9C2CE275}"/>
              </a:ext>
            </a:extLst>
          </p:cNvPr>
          <p:cNvSpPr txBox="1"/>
          <p:nvPr/>
        </p:nvSpPr>
        <p:spPr>
          <a:xfrm>
            <a:off x="4384695" y="555675"/>
            <a:ext cx="3583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" pitchFamily="2" charset="77"/>
              </a:rPr>
              <a:t>SOLUTION SKETCH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BDF990D8-28AD-7E4B-AED5-9D343030733A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11 </a:t>
            </a:r>
          </a:p>
        </p:txBody>
      </p: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6A045DEE-B486-7047-960B-8304205FF0D7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Lige forbindelse 21">
            <a:extLst>
              <a:ext uri="{FF2B5EF4-FFF2-40B4-BE49-F238E27FC236}">
                <a16:creationId xmlns:a16="http://schemas.microsoft.com/office/drawing/2014/main" id="{D11E75DB-BA13-0842-9710-A77A5657AB27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Billede 5">
            <a:extLst>
              <a:ext uri="{FF2B5EF4-FFF2-40B4-BE49-F238E27FC236}">
                <a16:creationId xmlns:a16="http://schemas.microsoft.com/office/drawing/2014/main" id="{D606B25B-0333-CE4E-806A-C31FA065A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52" y="1756732"/>
            <a:ext cx="8555695" cy="440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CA15863-0CBE-954F-9355-BB1782E81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9979" y="4003330"/>
            <a:ext cx="1881846" cy="7078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700" dirty="0">
                <a:latin typeface="Work Sans Ligh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https://xd.adobe.com/view/67aef906-5d8c-4ae1-b93c-dc585a7a113e-32fd/screen/5a004fff-e730-4bd7-8274-0ba05d31ecb5?fullscreen</a:t>
            </a:r>
            <a:r>
              <a:rPr lang="da-DK" sz="700" dirty="0">
                <a:latin typeface="Work Sans Light" pitchFamily="2" charset="77"/>
              </a:rPr>
              <a:t> 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A7D5113B-88EE-D24B-9BA7-3FD3E0ECD37C}"/>
              </a:ext>
            </a:extLst>
          </p:cNvPr>
          <p:cNvSpPr txBox="1"/>
          <p:nvPr/>
        </p:nvSpPr>
        <p:spPr>
          <a:xfrm>
            <a:off x="7618944" y="2381118"/>
            <a:ext cx="2663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b="1" spc="300" dirty="0">
                <a:latin typeface="Work Sans" pitchFamily="2" charset="77"/>
              </a:rPr>
              <a:t>PROTOTYPEN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B16CEC58-4C65-E647-8631-F040E59E9C3E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12 </a:t>
            </a:r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CF8512DF-56E9-C443-82AF-476FCC25FBAF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26FE3C93-5C83-4D41-BDD6-218D8A2C961A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Billede 1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3F529B3C-EB85-AB4F-B43C-C6DDD0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13"/>
          <a:stretch/>
        </p:blipFill>
        <p:spPr>
          <a:xfrm>
            <a:off x="967087" y="3470441"/>
            <a:ext cx="4606172" cy="17736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13" name="Billede 12" descr="Et billede, der indeholder tekst, skærmbillede&#10;&#10;Automatisk genereret beskrivelse">
            <a:extLst>
              <a:ext uri="{FF2B5EF4-FFF2-40B4-BE49-F238E27FC236}">
                <a16:creationId xmlns:a16="http://schemas.microsoft.com/office/drawing/2014/main" id="{C976FEE6-5FBD-6A45-9526-B24F7999F2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225"/>
          <a:stretch/>
        </p:blipFill>
        <p:spPr>
          <a:xfrm>
            <a:off x="967086" y="0"/>
            <a:ext cx="4572530" cy="13440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51C9C5AA-0FBD-644D-AA42-BF913CF49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329"/>
          <a:stretch/>
        </p:blipFill>
        <p:spPr>
          <a:xfrm>
            <a:off x="967086" y="5438680"/>
            <a:ext cx="4572530" cy="14193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DD6DB150-FA4A-5B4E-AFCB-F092A623D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86" y="1486371"/>
            <a:ext cx="4606173" cy="1789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Tekstfelt 19">
            <a:extLst>
              <a:ext uri="{FF2B5EF4-FFF2-40B4-BE49-F238E27FC236}">
                <a16:creationId xmlns:a16="http://schemas.microsoft.com/office/drawing/2014/main" id="{8FADB698-1909-B741-B248-B87508E51D0D}"/>
              </a:ext>
            </a:extLst>
          </p:cNvPr>
          <p:cNvSpPr txBox="1"/>
          <p:nvPr/>
        </p:nvSpPr>
        <p:spPr>
          <a:xfrm rot="16200000">
            <a:off x="-47936" y="5471048"/>
            <a:ext cx="1499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solidFill>
                  <a:schemeClr val="bg1">
                    <a:lumMod val="65000"/>
                  </a:schemeClr>
                </a:solidFill>
                <a:latin typeface="Work Sans" pitchFamily="2" charset="77"/>
              </a:rPr>
              <a:t>SCREENSHOTS FRA SITET</a:t>
            </a:r>
          </a:p>
        </p:txBody>
      </p:sp>
    </p:spTree>
    <p:extLst>
      <p:ext uri="{BB962C8B-B14F-4D97-AF65-F5344CB8AC3E}">
        <p14:creationId xmlns:p14="http://schemas.microsoft.com/office/powerpoint/2010/main" val="159554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Billede 90" descr="Et billede, der indeholder person, væg, indendørs, poserer&#10;&#10;Automatisk genereret beskrivelse">
            <a:extLst>
              <a:ext uri="{FF2B5EF4-FFF2-40B4-BE49-F238E27FC236}">
                <a16:creationId xmlns:a16="http://schemas.microsoft.com/office/drawing/2014/main" id="{C46FDD1D-9110-7245-A1E7-F2B5DD0E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350"/>
            <a:ext cx="11245531" cy="4287359"/>
          </a:xfrm>
          <a:prstGeom prst="rect">
            <a:avLst/>
          </a:prstGeom>
        </p:spPr>
      </p:pic>
      <p:sp>
        <p:nvSpPr>
          <p:cNvPr id="86" name="Tekstfelt 85">
            <a:extLst>
              <a:ext uri="{FF2B5EF4-FFF2-40B4-BE49-F238E27FC236}">
                <a16:creationId xmlns:a16="http://schemas.microsoft.com/office/drawing/2014/main" id="{1801531A-B59E-B549-AA4B-2FDAAF9B68F4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13 </a:t>
            </a:r>
          </a:p>
        </p:txBody>
      </p:sp>
      <p:cxnSp>
        <p:nvCxnSpPr>
          <p:cNvPr id="87" name="Lige forbindelse 86">
            <a:extLst>
              <a:ext uri="{FF2B5EF4-FFF2-40B4-BE49-F238E27FC236}">
                <a16:creationId xmlns:a16="http://schemas.microsoft.com/office/drawing/2014/main" id="{31937148-FB3D-DF4F-95F4-0EE3BDC1DD74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Lige forbindelse 87">
            <a:extLst>
              <a:ext uri="{FF2B5EF4-FFF2-40B4-BE49-F238E27FC236}">
                <a16:creationId xmlns:a16="http://schemas.microsoft.com/office/drawing/2014/main" id="{4C3524F6-1900-3546-8060-38B2C9F0158E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kstfelt 88">
            <a:extLst>
              <a:ext uri="{FF2B5EF4-FFF2-40B4-BE49-F238E27FC236}">
                <a16:creationId xmlns:a16="http://schemas.microsoft.com/office/drawing/2014/main" id="{2580D245-5BA3-6845-A7B1-A1099782B5FB}"/>
              </a:ext>
            </a:extLst>
          </p:cNvPr>
          <p:cNvSpPr txBox="1"/>
          <p:nvPr/>
        </p:nvSpPr>
        <p:spPr>
          <a:xfrm>
            <a:off x="246232" y="548691"/>
            <a:ext cx="4133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5400" b="1" spc="300" dirty="0">
                <a:latin typeface="Work Sans" pitchFamily="2" charset="77"/>
              </a:rPr>
              <a:t>BILLEDER</a:t>
            </a:r>
          </a:p>
        </p:txBody>
      </p:sp>
      <p:sp>
        <p:nvSpPr>
          <p:cNvPr id="92" name="Tekstfelt 91">
            <a:extLst>
              <a:ext uri="{FF2B5EF4-FFF2-40B4-BE49-F238E27FC236}">
                <a16:creationId xmlns:a16="http://schemas.microsoft.com/office/drawing/2014/main" id="{58FCC97A-9DB0-2C47-928C-FFE839E41FAF}"/>
              </a:ext>
            </a:extLst>
          </p:cNvPr>
          <p:cNvSpPr txBox="1"/>
          <p:nvPr/>
        </p:nvSpPr>
        <p:spPr>
          <a:xfrm>
            <a:off x="10187229" y="1100789"/>
            <a:ext cx="10583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sz="1100" dirty="0">
                <a:latin typeface="Work Sans" pitchFamily="2" charset="77"/>
              </a:rPr>
              <a:t>STILART</a:t>
            </a:r>
          </a:p>
          <a:p>
            <a:pPr algn="r"/>
            <a:r>
              <a:rPr lang="da-DK" sz="1100" dirty="0">
                <a:latin typeface="Work Sans" pitchFamily="2" charset="77"/>
              </a:rPr>
              <a:t>PHOTOSHOP</a:t>
            </a:r>
          </a:p>
          <a:p>
            <a:pPr algn="r"/>
            <a:r>
              <a:rPr lang="da-DK" sz="1100" dirty="0">
                <a:latin typeface="Work Sans" pitchFamily="2" charset="77"/>
              </a:rPr>
              <a:t>WEBSITE</a:t>
            </a:r>
          </a:p>
        </p:txBody>
      </p:sp>
      <p:sp>
        <p:nvSpPr>
          <p:cNvPr id="93" name="Tekstfelt 92">
            <a:extLst>
              <a:ext uri="{FF2B5EF4-FFF2-40B4-BE49-F238E27FC236}">
                <a16:creationId xmlns:a16="http://schemas.microsoft.com/office/drawing/2014/main" id="{65B65540-817D-A740-B8FE-9E1FC49EC27C}"/>
              </a:ext>
            </a:extLst>
          </p:cNvPr>
          <p:cNvSpPr txBox="1"/>
          <p:nvPr/>
        </p:nvSpPr>
        <p:spPr>
          <a:xfrm>
            <a:off x="4962516" y="6416549"/>
            <a:ext cx="22669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700" dirty="0">
                <a:solidFill>
                  <a:schemeClr val="bg1">
                    <a:lumMod val="65000"/>
                  </a:schemeClr>
                </a:solidFill>
                <a:latin typeface="Work Sans Light" pitchFamily="2" charset="77"/>
              </a:rPr>
              <a:t>EKSEMPLER PÅ T-SHIRT BILLEDER M. MODELLER</a:t>
            </a:r>
          </a:p>
        </p:txBody>
      </p:sp>
    </p:spTree>
    <p:extLst>
      <p:ext uri="{BB962C8B-B14F-4D97-AF65-F5344CB8AC3E}">
        <p14:creationId xmlns:p14="http://schemas.microsoft.com/office/powerpoint/2010/main" val="1786439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Lige forbindelse 26">
            <a:extLst>
              <a:ext uri="{FF2B5EF4-FFF2-40B4-BE49-F238E27FC236}">
                <a16:creationId xmlns:a16="http://schemas.microsoft.com/office/drawing/2014/main" id="{560D8648-EAAB-D748-8AE8-29424DEA735D}"/>
              </a:ext>
            </a:extLst>
          </p:cNvPr>
          <p:cNvCxnSpPr>
            <a:cxnSpLocks/>
          </p:cNvCxnSpPr>
          <p:nvPr/>
        </p:nvCxnSpPr>
        <p:spPr>
          <a:xfrm>
            <a:off x="6040068" y="758925"/>
            <a:ext cx="0" cy="6099075"/>
          </a:xfrm>
          <a:prstGeom prst="line">
            <a:avLst/>
          </a:prstGeom>
          <a:ln w="34925">
            <a:solidFill>
              <a:srgbClr val="DDD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600511B-0D23-9543-B424-A312599F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576" y="848784"/>
            <a:ext cx="4399448" cy="446542"/>
          </a:xfrm>
        </p:spPr>
        <p:txBody>
          <a:bodyPr>
            <a:noAutofit/>
          </a:bodyPr>
          <a:lstStyle/>
          <a:p>
            <a:r>
              <a:rPr lang="da-DK" sz="2800" b="1" spc="300" dirty="0">
                <a:latin typeface="Work Sans" pitchFamily="2" charset="77"/>
              </a:rPr>
              <a:t>COPY, MICROCOPY &amp; KEYWORDS</a:t>
            </a:r>
            <a:endParaRPr lang="da-DK" sz="2400" b="1" spc="300" dirty="0">
              <a:latin typeface="Work Sans" pitchFamily="2" charset="77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FB30C5-14E3-3648-BB51-6509FE55BCA1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14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6B5D41C0-2079-9A43-B79C-C72D4EF89F36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CD1E5B2E-A3AF-454F-9B22-2012D6E01EEE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felt 18">
            <a:extLst>
              <a:ext uri="{FF2B5EF4-FFF2-40B4-BE49-F238E27FC236}">
                <a16:creationId xmlns:a16="http://schemas.microsoft.com/office/drawing/2014/main" id="{C8906290-B2DB-E34B-B7FD-556986224836}"/>
              </a:ext>
            </a:extLst>
          </p:cNvPr>
          <p:cNvSpPr txBox="1"/>
          <p:nvPr/>
        </p:nvSpPr>
        <p:spPr>
          <a:xfrm>
            <a:off x="7086559" y="2176237"/>
            <a:ext cx="17780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spc="300" dirty="0">
                <a:latin typeface="Work Sans" pitchFamily="2" charset="77"/>
              </a:rPr>
              <a:t>LOGOET</a:t>
            </a:r>
          </a:p>
          <a:p>
            <a:r>
              <a:rPr lang="da-DK" sz="1050" spc="300" dirty="0">
                <a:latin typeface="Work Sans" pitchFamily="2" charset="77"/>
              </a:rPr>
              <a:t>MENUEN</a:t>
            </a:r>
          </a:p>
          <a:p>
            <a:r>
              <a:rPr lang="da-DK" sz="1050" spc="300" dirty="0">
                <a:latin typeface="Work Sans" pitchFamily="2" charset="77"/>
              </a:rPr>
              <a:t>SIDEN </a:t>
            </a:r>
            <a:r>
              <a:rPr lang="da-DK" sz="1050" i="1" spc="300" dirty="0">
                <a:latin typeface="Work Sans" pitchFamily="2" charset="77"/>
              </a:rPr>
              <a:t>CONCEPT</a:t>
            </a:r>
          </a:p>
          <a:p>
            <a:endParaRPr lang="da-DK" sz="1050" spc="300" dirty="0">
              <a:latin typeface="Work Sans" pitchFamily="2" charset="77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10884184-120F-3D4E-8FCA-D7E6BCCB0D02}"/>
              </a:ext>
            </a:extLst>
          </p:cNvPr>
          <p:cNvSpPr txBox="1"/>
          <p:nvPr/>
        </p:nvSpPr>
        <p:spPr>
          <a:xfrm>
            <a:off x="7086559" y="3436990"/>
            <a:ext cx="196079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i="1" spc="300" dirty="0">
                <a:latin typeface="Work Sans" pitchFamily="2" charset="77"/>
              </a:rPr>
              <a:t>SHOP NOW</a:t>
            </a:r>
            <a:r>
              <a:rPr lang="da-DK" sz="1050" spc="300" dirty="0">
                <a:latin typeface="Work Sans" pitchFamily="2" charset="77"/>
              </a:rPr>
              <a:t>-KNAP</a:t>
            </a:r>
          </a:p>
          <a:p>
            <a:r>
              <a:rPr lang="da-DK" sz="1050" spc="300" dirty="0">
                <a:latin typeface="Work Sans" pitchFamily="2" charset="77"/>
              </a:rPr>
              <a:t>NEWSLETTER</a:t>
            </a:r>
          </a:p>
          <a:p>
            <a:r>
              <a:rPr lang="da-DK" sz="1050" spc="300" dirty="0">
                <a:latin typeface="Work Sans" pitchFamily="2" charset="77"/>
              </a:rPr>
              <a:t>ADD &amp; HEART</a:t>
            </a:r>
          </a:p>
          <a:p>
            <a:r>
              <a:rPr lang="da-DK" sz="1050" i="1" spc="300" dirty="0">
                <a:latin typeface="Work Sans" pitchFamily="2" charset="77"/>
              </a:rPr>
              <a:t>TRY IT NOW</a:t>
            </a:r>
            <a:r>
              <a:rPr lang="da-DK" sz="1050" spc="300" dirty="0">
                <a:latin typeface="Work Sans" pitchFamily="2" charset="77"/>
              </a:rPr>
              <a:t>-KNAP</a:t>
            </a:r>
          </a:p>
          <a:p>
            <a:r>
              <a:rPr lang="da-DK" sz="1050" spc="300" dirty="0">
                <a:latin typeface="Work Sans" pitchFamily="2" charset="77"/>
              </a:rPr>
              <a:t>SØG</a:t>
            </a:r>
          </a:p>
          <a:p>
            <a:endParaRPr lang="da-DK" sz="1050" spc="300" dirty="0">
              <a:latin typeface="Work Sans" pitchFamily="2" charset="77"/>
            </a:endParaRPr>
          </a:p>
          <a:p>
            <a:endParaRPr lang="da-DK" sz="1050" spc="300" dirty="0">
              <a:latin typeface="Work Sans" pitchFamily="2" charset="77"/>
            </a:endParaRPr>
          </a:p>
        </p:txBody>
      </p:sp>
      <p:pic>
        <p:nvPicPr>
          <p:cNvPr id="8" name="Billede 7" descr="Et billede, der indeholder person&#10;&#10;Automatisk genereret beskrivelse">
            <a:extLst>
              <a:ext uri="{FF2B5EF4-FFF2-40B4-BE49-F238E27FC236}">
                <a16:creationId xmlns:a16="http://schemas.microsoft.com/office/drawing/2014/main" id="{6DDBB8C8-E13F-FA44-9149-09782BF3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14" y="748624"/>
            <a:ext cx="4092376" cy="6138562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CEC958E2-98B8-6041-819B-E4D4D4CFBDD9}"/>
              </a:ext>
            </a:extLst>
          </p:cNvPr>
          <p:cNvSpPr/>
          <p:nvPr/>
        </p:nvSpPr>
        <p:spPr>
          <a:xfrm>
            <a:off x="5590288" y="2019420"/>
            <a:ext cx="899560" cy="8954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DDD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6416BC0-5F11-D04E-82D3-00CBF4FE1545}"/>
              </a:ext>
            </a:extLst>
          </p:cNvPr>
          <p:cNvSpPr/>
          <p:nvPr/>
        </p:nvSpPr>
        <p:spPr>
          <a:xfrm>
            <a:off x="5590288" y="3339346"/>
            <a:ext cx="899560" cy="8954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DDD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BA8F8A9C-3F07-0442-A7A6-90E8A2111FE7}"/>
              </a:ext>
            </a:extLst>
          </p:cNvPr>
          <p:cNvSpPr txBox="1"/>
          <p:nvPr/>
        </p:nvSpPr>
        <p:spPr>
          <a:xfrm>
            <a:off x="5828102" y="2191735"/>
            <a:ext cx="462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 Medium" pitchFamily="2" charset="77"/>
              </a:rPr>
              <a:t>C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8EE5C46A-EBDB-4941-B4AA-4EECBD067503}"/>
              </a:ext>
            </a:extLst>
          </p:cNvPr>
          <p:cNvSpPr txBox="1"/>
          <p:nvPr/>
        </p:nvSpPr>
        <p:spPr>
          <a:xfrm>
            <a:off x="5661599" y="3525476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 Medium" pitchFamily="2" charset="77"/>
              </a:rPr>
              <a:t>MC</a:t>
            </a:r>
          </a:p>
        </p:txBody>
      </p:sp>
      <p:sp>
        <p:nvSpPr>
          <p:cNvPr id="39" name="Tekstfelt 38">
            <a:extLst>
              <a:ext uri="{FF2B5EF4-FFF2-40B4-BE49-F238E27FC236}">
                <a16:creationId xmlns:a16="http://schemas.microsoft.com/office/drawing/2014/main" id="{ABEE28A8-F7F9-954F-80C2-786F990E9750}"/>
              </a:ext>
            </a:extLst>
          </p:cNvPr>
          <p:cNvSpPr txBox="1"/>
          <p:nvPr/>
        </p:nvSpPr>
        <p:spPr>
          <a:xfrm>
            <a:off x="7089061" y="6027115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>
                <a:solidFill>
                  <a:schemeClr val="bg1">
                    <a:lumMod val="50000"/>
                  </a:schemeClr>
                </a:solidFill>
                <a:latin typeface="Work Sans Light" pitchFamily="2" charset="77"/>
              </a:rPr>
              <a:t>EKSEMPLER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cxnSp>
        <p:nvCxnSpPr>
          <p:cNvPr id="44" name="Lige pilforbindelse 43">
            <a:extLst>
              <a:ext uri="{FF2B5EF4-FFF2-40B4-BE49-F238E27FC236}">
                <a16:creationId xmlns:a16="http://schemas.microsoft.com/office/drawing/2014/main" id="{A487BB8D-53DD-0241-8764-F312A70B2B08}"/>
              </a:ext>
            </a:extLst>
          </p:cNvPr>
          <p:cNvCxnSpPr>
            <a:cxnSpLocks/>
          </p:cNvCxnSpPr>
          <p:nvPr/>
        </p:nvCxnSpPr>
        <p:spPr>
          <a:xfrm flipH="1">
            <a:off x="7507082" y="6378874"/>
            <a:ext cx="1" cy="209256"/>
          </a:xfrm>
          <a:prstGeom prst="straightConnector1">
            <a:avLst/>
          </a:prstGeom>
          <a:ln cap="rnd">
            <a:solidFill>
              <a:schemeClr val="bg1">
                <a:lumMod val="50000"/>
              </a:schemeClr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felt 46">
            <a:extLst>
              <a:ext uri="{FF2B5EF4-FFF2-40B4-BE49-F238E27FC236}">
                <a16:creationId xmlns:a16="http://schemas.microsoft.com/office/drawing/2014/main" id="{93D365A9-094A-F745-835C-10C9EF23BA75}"/>
              </a:ext>
            </a:extLst>
          </p:cNvPr>
          <p:cNvSpPr txBox="1"/>
          <p:nvPr/>
        </p:nvSpPr>
        <p:spPr>
          <a:xfrm>
            <a:off x="7086559" y="4703586"/>
            <a:ext cx="385394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spc="300" dirty="0">
                <a:latin typeface="Work Sans" pitchFamily="2" charset="77"/>
              </a:rPr>
              <a:t>MATERIALS, ABOUT CINNA, CONCEPT</a:t>
            </a:r>
          </a:p>
          <a:p>
            <a:r>
              <a:rPr lang="da-DK" sz="1050" spc="300" dirty="0">
                <a:latin typeface="Work Sans" pitchFamily="2" charset="77"/>
              </a:rPr>
              <a:t>FILTERS</a:t>
            </a:r>
          </a:p>
          <a:p>
            <a:r>
              <a:rPr lang="da-DK" sz="1050" spc="300" dirty="0">
                <a:latin typeface="Work Sans" pitchFamily="2" charset="77"/>
              </a:rPr>
              <a:t>FOOTER COMPONENTS</a:t>
            </a:r>
          </a:p>
          <a:p>
            <a:endParaRPr lang="da-DK" sz="1050" spc="300" dirty="0">
              <a:latin typeface="Work Sans" pitchFamily="2" charset="77"/>
            </a:endParaRPr>
          </a:p>
          <a:p>
            <a:endParaRPr lang="da-DK" sz="1050" spc="300" dirty="0">
              <a:latin typeface="Work Sans" pitchFamily="2" charset="77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9C499BF-67D7-BC4F-978A-82E2675D9B61}"/>
              </a:ext>
            </a:extLst>
          </p:cNvPr>
          <p:cNvSpPr/>
          <p:nvPr/>
        </p:nvSpPr>
        <p:spPr>
          <a:xfrm>
            <a:off x="5590288" y="4605942"/>
            <a:ext cx="899560" cy="895481"/>
          </a:xfrm>
          <a:prstGeom prst="ellipse">
            <a:avLst/>
          </a:prstGeom>
          <a:solidFill>
            <a:schemeClr val="bg1"/>
          </a:solidFill>
          <a:ln w="34925">
            <a:solidFill>
              <a:srgbClr val="DDD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9" name="Tekstfelt 48">
            <a:extLst>
              <a:ext uri="{FF2B5EF4-FFF2-40B4-BE49-F238E27FC236}">
                <a16:creationId xmlns:a16="http://schemas.microsoft.com/office/drawing/2014/main" id="{6EE5BAFF-64B5-8C46-8D9F-B7BC6F23A7A4}"/>
              </a:ext>
            </a:extLst>
          </p:cNvPr>
          <p:cNvSpPr txBox="1"/>
          <p:nvPr/>
        </p:nvSpPr>
        <p:spPr>
          <a:xfrm>
            <a:off x="5829178" y="478323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 Medium" pitchFamily="2" charset="77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43921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BBFB30C5-14E3-3648-BB51-6509FE55BCA1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15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6B5D41C0-2079-9A43-B79C-C72D4EF89F36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CD1E5B2E-A3AF-454F-9B22-2012D6E01EEE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el 13">
            <a:extLst>
              <a:ext uri="{FF2B5EF4-FFF2-40B4-BE49-F238E27FC236}">
                <a16:creationId xmlns:a16="http://schemas.microsoft.com/office/drawing/2014/main" id="{F4AC0202-B6D0-634D-BB7C-9586A5C8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58" y="351203"/>
            <a:ext cx="2939367" cy="673261"/>
          </a:xfrm>
        </p:spPr>
        <p:txBody>
          <a:bodyPr>
            <a:normAutofit fontScale="90000"/>
          </a:bodyPr>
          <a:lstStyle/>
          <a:p>
            <a:r>
              <a:rPr lang="da-DK" sz="2400" b="1" dirty="0">
                <a:latin typeface="Work Sans SemiBold" pitchFamily="2" charset="77"/>
              </a:rPr>
              <a:t>COPY/MICROCOPY EKSEMPLER</a:t>
            </a:r>
          </a:p>
        </p:txBody>
      </p:sp>
      <p:grpSp>
        <p:nvGrpSpPr>
          <p:cNvPr id="55" name="Gruppe 54">
            <a:extLst>
              <a:ext uri="{FF2B5EF4-FFF2-40B4-BE49-F238E27FC236}">
                <a16:creationId xmlns:a16="http://schemas.microsoft.com/office/drawing/2014/main" id="{7E843DC0-3CF4-3F43-929B-FD4B5F4A5390}"/>
              </a:ext>
            </a:extLst>
          </p:cNvPr>
          <p:cNvGrpSpPr/>
          <p:nvPr/>
        </p:nvGrpSpPr>
        <p:grpSpPr>
          <a:xfrm>
            <a:off x="1237733" y="1450333"/>
            <a:ext cx="9716533" cy="4404309"/>
            <a:chOff x="2071250" y="1965620"/>
            <a:chExt cx="8343607" cy="3540878"/>
          </a:xfrm>
        </p:grpSpPr>
        <p:pic>
          <p:nvPicPr>
            <p:cNvPr id="12" name="Billede 11" descr="Et billede, der indeholder tekst, skærmbillede, indendørs, bærbar computer&#10;&#10;Automatisk genereret beskrivelse">
              <a:extLst>
                <a:ext uri="{FF2B5EF4-FFF2-40B4-BE49-F238E27FC236}">
                  <a16:creationId xmlns:a16="http://schemas.microsoft.com/office/drawing/2014/main" id="{97B75BC2-0E11-684B-95E8-7CA9A279C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207" b="8475"/>
            <a:stretch/>
          </p:blipFill>
          <p:spPr>
            <a:xfrm>
              <a:off x="3285641" y="2755188"/>
              <a:ext cx="5620718" cy="275131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9ED50934-E092-9046-BACA-9559BCBB5D2A}"/>
                </a:ext>
              </a:extLst>
            </p:cNvPr>
            <p:cNvSpPr txBox="1"/>
            <p:nvPr/>
          </p:nvSpPr>
          <p:spPr>
            <a:xfrm>
              <a:off x="4556501" y="2104120"/>
              <a:ext cx="619933" cy="27699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latin typeface="Work Sans" pitchFamily="2" charset="77"/>
                </a:rPr>
                <a:t>COPY</a:t>
              </a:r>
            </a:p>
          </p:txBody>
        </p:sp>
        <p:sp>
          <p:nvSpPr>
            <p:cNvPr id="31" name="Tekstfelt 30">
              <a:extLst>
                <a:ext uri="{FF2B5EF4-FFF2-40B4-BE49-F238E27FC236}">
                  <a16:creationId xmlns:a16="http://schemas.microsoft.com/office/drawing/2014/main" id="{2D1DADB8-D61D-DA47-A116-1668672EBFCD}"/>
                </a:ext>
              </a:extLst>
            </p:cNvPr>
            <p:cNvSpPr txBox="1"/>
            <p:nvPr/>
          </p:nvSpPr>
          <p:spPr>
            <a:xfrm>
              <a:off x="2071250" y="2965271"/>
              <a:ext cx="619933" cy="27699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latin typeface="Work Sans" pitchFamily="2" charset="77"/>
                </a:rPr>
                <a:t>COPY</a:t>
              </a:r>
            </a:p>
          </p:txBody>
        </p:sp>
        <p:sp>
          <p:nvSpPr>
            <p:cNvPr id="33" name="Tekstfelt 32">
              <a:extLst>
                <a:ext uri="{FF2B5EF4-FFF2-40B4-BE49-F238E27FC236}">
                  <a16:creationId xmlns:a16="http://schemas.microsoft.com/office/drawing/2014/main" id="{4169FF38-F0BD-F849-A755-9DEACDF9B9D4}"/>
                </a:ext>
              </a:extLst>
            </p:cNvPr>
            <p:cNvSpPr txBox="1"/>
            <p:nvPr/>
          </p:nvSpPr>
          <p:spPr>
            <a:xfrm>
              <a:off x="9265403" y="4118235"/>
              <a:ext cx="1149454" cy="27699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latin typeface="Work Sans" pitchFamily="2" charset="77"/>
                </a:rPr>
                <a:t>MICROCOPY</a:t>
              </a:r>
            </a:p>
          </p:txBody>
        </p:sp>
        <p:sp>
          <p:nvSpPr>
            <p:cNvPr id="35" name="Tekstfelt 34">
              <a:extLst>
                <a:ext uri="{FF2B5EF4-FFF2-40B4-BE49-F238E27FC236}">
                  <a16:creationId xmlns:a16="http://schemas.microsoft.com/office/drawing/2014/main" id="{5084E6A7-AADF-A54E-9C5E-E31358DE4994}"/>
                </a:ext>
              </a:extLst>
            </p:cNvPr>
            <p:cNvSpPr txBox="1"/>
            <p:nvPr/>
          </p:nvSpPr>
          <p:spPr>
            <a:xfrm>
              <a:off x="8601855" y="1965620"/>
              <a:ext cx="1149454" cy="27699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latin typeface="Work Sans" pitchFamily="2" charset="77"/>
                </a:rPr>
                <a:t>MICROCOPY</a:t>
              </a:r>
            </a:p>
          </p:txBody>
        </p:sp>
        <p:cxnSp>
          <p:nvCxnSpPr>
            <p:cNvPr id="37" name="Lige pilforbindelse 36">
              <a:extLst>
                <a:ext uri="{FF2B5EF4-FFF2-40B4-BE49-F238E27FC236}">
                  <a16:creationId xmlns:a16="http://schemas.microsoft.com/office/drawing/2014/main" id="{3CC21794-721C-CD48-A34F-671404E012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4469" y="2301587"/>
              <a:ext cx="658210" cy="696339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ge pilforbindelse 37">
              <a:extLst>
                <a:ext uri="{FF2B5EF4-FFF2-40B4-BE49-F238E27FC236}">
                  <a16:creationId xmlns:a16="http://schemas.microsoft.com/office/drawing/2014/main" id="{F8FB0A75-E683-E940-ABFA-8781D76F4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3699" y="2348464"/>
              <a:ext cx="395834" cy="616807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ge pilforbindelse 38">
              <a:extLst>
                <a:ext uri="{FF2B5EF4-FFF2-40B4-BE49-F238E27FC236}">
                  <a16:creationId xmlns:a16="http://schemas.microsoft.com/office/drawing/2014/main" id="{BFB7233F-99C8-B64A-805E-825C90E6B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4875" y="2301587"/>
              <a:ext cx="342994" cy="663684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ge pilforbindelse 43">
              <a:extLst>
                <a:ext uri="{FF2B5EF4-FFF2-40B4-BE49-F238E27FC236}">
                  <a16:creationId xmlns:a16="http://schemas.microsoft.com/office/drawing/2014/main" id="{48420F81-4616-D74A-A09A-8B8B7068B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7371" y="4395234"/>
              <a:ext cx="2449211" cy="300761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ge pilforbindelse 46">
              <a:extLst>
                <a:ext uri="{FF2B5EF4-FFF2-40B4-BE49-F238E27FC236}">
                  <a16:creationId xmlns:a16="http://schemas.microsoft.com/office/drawing/2014/main" id="{206AD9FE-3202-3F41-A4E6-920023C9AC14}"/>
                </a:ext>
              </a:extLst>
            </p:cNvPr>
            <p:cNvCxnSpPr>
              <a:cxnSpLocks/>
            </p:cNvCxnSpPr>
            <p:nvPr/>
          </p:nvCxnSpPr>
          <p:spPr>
            <a:xfrm>
              <a:off x="5068739" y="2462766"/>
              <a:ext cx="407116" cy="371954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ge pilforbindelse 49">
              <a:extLst>
                <a:ext uri="{FF2B5EF4-FFF2-40B4-BE49-F238E27FC236}">
                  <a16:creationId xmlns:a16="http://schemas.microsoft.com/office/drawing/2014/main" id="{151270C2-81FD-D140-86D4-F8A79D6B40F2}"/>
                </a:ext>
              </a:extLst>
            </p:cNvPr>
            <p:cNvCxnSpPr>
              <a:cxnSpLocks/>
            </p:cNvCxnSpPr>
            <p:nvPr/>
          </p:nvCxnSpPr>
          <p:spPr>
            <a:xfrm>
              <a:off x="2783840" y="3103770"/>
              <a:ext cx="1391920" cy="325229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741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C936C8-380D-814D-A2B5-79ABA1C5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58" y="2381119"/>
            <a:ext cx="4072467" cy="1325563"/>
          </a:xfrm>
        </p:spPr>
        <p:txBody>
          <a:bodyPr/>
          <a:lstStyle/>
          <a:p>
            <a:r>
              <a:rPr lang="da-DK" b="1" dirty="0">
                <a:latin typeface="Work Sans SemiBold" pitchFamily="2" charset="77"/>
              </a:rPr>
              <a:t>KONKLUSION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35F3523-31B3-CC4F-B8CC-F0737D8A2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82"/>
          <a:stretch/>
        </p:blipFill>
        <p:spPr>
          <a:xfrm>
            <a:off x="4910667" y="0"/>
            <a:ext cx="6062127" cy="6858000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0DC5BD52-3D8E-D648-96D1-D580480917E0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16</a:t>
            </a:r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FCF14F0-05E3-D44D-9182-BA34D24D49E1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8AA08357-C194-8647-8831-56419BF19654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6AAF3FCF-709B-6C49-87AF-4F1E1B050930}"/>
              </a:ext>
            </a:extLst>
          </p:cNvPr>
          <p:cNvSpPr txBox="1"/>
          <p:nvPr/>
        </p:nvSpPr>
        <p:spPr>
          <a:xfrm>
            <a:off x="392752" y="3494741"/>
            <a:ext cx="1821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latin typeface="Work Sans" pitchFamily="2" charset="77"/>
              </a:rPr>
              <a:t>PERSPEKTIV</a:t>
            </a:r>
          </a:p>
          <a:p>
            <a:r>
              <a:rPr lang="da-DK" sz="1100" dirty="0">
                <a:latin typeface="Work Sans" pitchFamily="2" charset="77"/>
              </a:rPr>
              <a:t>FÆRDIGE RESULTAT</a:t>
            </a:r>
          </a:p>
          <a:p>
            <a:r>
              <a:rPr lang="da-DK" sz="1100" dirty="0">
                <a:latin typeface="Work Sans" pitchFamily="2" charset="77"/>
              </a:rPr>
              <a:t>FREMTIDSMULIGHEDER</a:t>
            </a:r>
          </a:p>
          <a:p>
            <a:r>
              <a:rPr lang="da-DK" sz="1100" dirty="0">
                <a:latin typeface="Work Sans" pitchFamily="2" charset="77"/>
              </a:rPr>
              <a:t>ÆNDRINGER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6B93EA6-D302-9644-BDF4-BC2597ADB0DE}"/>
              </a:ext>
            </a:extLst>
          </p:cNvPr>
          <p:cNvSpPr txBox="1"/>
          <p:nvPr/>
        </p:nvSpPr>
        <p:spPr>
          <a:xfrm>
            <a:off x="377254" y="6254967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>
                    <a:lumMod val="50000"/>
                  </a:schemeClr>
                </a:solidFill>
                <a:latin typeface="Work Sans" pitchFamily="2" charset="77"/>
              </a:rPr>
              <a:t>TA DAA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57494ED-D22C-6A4D-8F6B-21351D4C2180}"/>
              </a:ext>
            </a:extLst>
          </p:cNvPr>
          <p:cNvSpPr txBox="1"/>
          <p:nvPr/>
        </p:nvSpPr>
        <p:spPr>
          <a:xfrm>
            <a:off x="179956" y="126832"/>
            <a:ext cx="137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900" b="1" spc="300" dirty="0">
                <a:latin typeface="Work Sans" pitchFamily="2" charset="77"/>
              </a:rPr>
              <a:t>MILLE MARIE</a:t>
            </a:r>
          </a:p>
          <a:p>
            <a:pPr algn="ctr"/>
            <a:endParaRPr lang="da-DK" sz="900" spc="300" dirty="0">
              <a:latin typeface="Work Sans" pitchFamily="2" charset="77"/>
            </a:endParaRP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F68BC749-EF51-3F43-8851-25AF2FF87218}"/>
              </a:ext>
            </a:extLst>
          </p:cNvPr>
          <p:cNvSpPr txBox="1"/>
          <p:nvPr/>
        </p:nvSpPr>
        <p:spPr>
          <a:xfrm>
            <a:off x="3583735" y="96164"/>
            <a:ext cx="1108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900" b="1" spc="300" dirty="0">
                <a:latin typeface="Work Sans" pitchFamily="2" charset="77"/>
              </a:rPr>
              <a:t>MMD 2022</a:t>
            </a:r>
            <a:endParaRPr lang="da-DK" sz="900" spc="3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799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0511B-0D23-9543-B424-A312599F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98" y="2274582"/>
            <a:ext cx="3542340" cy="1032641"/>
          </a:xfrm>
        </p:spPr>
        <p:txBody>
          <a:bodyPr>
            <a:noAutofit/>
          </a:bodyPr>
          <a:lstStyle/>
          <a:p>
            <a:r>
              <a:rPr lang="da-DK" sz="5400" b="1" dirty="0">
                <a:latin typeface="Work Sans" pitchFamily="2" charset="77"/>
              </a:rPr>
              <a:t>KONCEPT</a:t>
            </a:r>
            <a:r>
              <a:rPr lang="da-DK" sz="4800" b="1" dirty="0">
                <a:latin typeface="Work Sans" pitchFamily="2" charset="77"/>
              </a:rPr>
              <a:t>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FB30C5-14E3-3648-BB51-6509FE55BCA1}"/>
              </a:ext>
            </a:extLst>
          </p:cNvPr>
          <p:cNvSpPr txBox="1"/>
          <p:nvPr/>
        </p:nvSpPr>
        <p:spPr>
          <a:xfrm rot="5400000">
            <a:off x="1098095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1</a:t>
            </a:r>
          </a:p>
        </p:txBody>
      </p:sp>
      <p:pic>
        <p:nvPicPr>
          <p:cNvPr id="21" name="Billede 20" descr="Et billede, der indeholder person, poserer&#10;&#10;Automatisk genereret beskrivelse">
            <a:extLst>
              <a:ext uri="{FF2B5EF4-FFF2-40B4-BE49-F238E27FC236}">
                <a16:creationId xmlns:a16="http://schemas.microsoft.com/office/drawing/2014/main" id="{3556AAEE-60B1-C34E-8884-BADDD4FF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0"/>
            <a:ext cx="4572000" cy="6858000"/>
          </a:xfrm>
          <a:prstGeom prst="rect">
            <a:avLst/>
          </a:prstGeom>
        </p:spPr>
      </p:pic>
      <p:sp>
        <p:nvSpPr>
          <p:cNvPr id="25" name="Pladsholder til indhold 2">
            <a:extLst>
              <a:ext uri="{FF2B5EF4-FFF2-40B4-BE49-F238E27FC236}">
                <a16:creationId xmlns:a16="http://schemas.microsoft.com/office/drawing/2014/main" id="{BE414D0D-0BC1-8E4F-901F-6BD7B478F1F3}"/>
              </a:ext>
            </a:extLst>
          </p:cNvPr>
          <p:cNvSpPr txBox="1">
            <a:spLocks/>
          </p:cNvSpPr>
          <p:nvPr/>
        </p:nvSpPr>
        <p:spPr>
          <a:xfrm>
            <a:off x="614024" y="3507278"/>
            <a:ext cx="5455936" cy="30709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da-DK" sz="1400" dirty="0">
                <a:latin typeface="Work Sans Light" pitchFamily="2" charset="77"/>
              </a:rPr>
              <a:t>Min ide til produktet stammer fra det faktum at det er noget jeg selv synes mangler derude. </a:t>
            </a:r>
          </a:p>
          <a:p>
            <a:pPr marL="0" indent="0" algn="just">
              <a:buNone/>
            </a:pPr>
            <a:endParaRPr lang="da-DK" sz="100" dirty="0">
              <a:latin typeface="Work Sans Light" pitchFamily="2" charset="77"/>
            </a:endParaRPr>
          </a:p>
          <a:p>
            <a:pPr marL="0" indent="0">
              <a:buNone/>
            </a:pPr>
            <a:r>
              <a:rPr lang="da-DK" sz="1400" dirty="0">
                <a:latin typeface="Work Sans Light" pitchFamily="2" charset="77"/>
              </a:rPr>
              <a:t>Film-merchandise der ikke kun inkluderer en enkelt produktion men som forener massevis af de største og mest elskede film og serier der nogensinde er lavet. </a:t>
            </a:r>
          </a:p>
          <a:p>
            <a:pPr marL="0" indent="0" algn="just">
              <a:buNone/>
            </a:pPr>
            <a:endParaRPr lang="da-DK" sz="100" dirty="0">
              <a:latin typeface="Work Sans Light" pitchFamily="2" charset="77"/>
            </a:endParaRPr>
          </a:p>
          <a:p>
            <a:pPr marL="0" indent="0" algn="just">
              <a:buNone/>
            </a:pPr>
            <a:r>
              <a:rPr lang="da-DK" sz="1400" dirty="0">
                <a:latin typeface="Work Sans Light" pitchFamily="2" charset="77"/>
              </a:rPr>
              <a:t>Med bæredygtige materialer som et alment element og et simpelt design i fokus tænkte jeg at jeg ville kunne ramme en kæmpe målgruppe med denne ide. </a:t>
            </a:r>
          </a:p>
          <a:p>
            <a:pPr marL="0" indent="0" algn="just">
              <a:buNone/>
            </a:pPr>
            <a:endParaRPr lang="da-DK" sz="1400" dirty="0">
              <a:latin typeface="Work Sans Light" pitchFamily="2" charset="77"/>
            </a:endParaRP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98727379-DFAB-8D4F-92B7-88367E4D2735}"/>
              </a:ext>
            </a:extLst>
          </p:cNvPr>
          <p:cNvSpPr txBox="1"/>
          <p:nvPr/>
        </p:nvSpPr>
        <p:spPr>
          <a:xfrm>
            <a:off x="630066" y="2196304"/>
            <a:ext cx="38083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00" spc="300" dirty="0">
                <a:latin typeface="Work Sans" pitchFamily="2" charset="77"/>
              </a:rPr>
              <a:t>IDE • PROBLEMATIK • LØSNING</a:t>
            </a:r>
          </a:p>
        </p:txBody>
      </p:sp>
      <p:cxnSp>
        <p:nvCxnSpPr>
          <p:cNvPr id="32" name="Lige forbindelse 31">
            <a:extLst>
              <a:ext uri="{FF2B5EF4-FFF2-40B4-BE49-F238E27FC236}">
                <a16:creationId xmlns:a16="http://schemas.microsoft.com/office/drawing/2014/main" id="{F27AC51E-F00F-CE43-811E-B3ACC6E871C6}"/>
              </a:ext>
            </a:extLst>
          </p:cNvPr>
          <p:cNvCxnSpPr>
            <a:cxnSpLocks/>
          </p:cNvCxnSpPr>
          <p:nvPr/>
        </p:nvCxnSpPr>
        <p:spPr>
          <a:xfrm flipV="1">
            <a:off x="11902892" y="308339"/>
            <a:ext cx="0" cy="9658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Lige forbindelse 32">
            <a:extLst>
              <a:ext uri="{FF2B5EF4-FFF2-40B4-BE49-F238E27FC236}">
                <a16:creationId xmlns:a16="http://schemas.microsoft.com/office/drawing/2014/main" id="{274E0182-AB2A-8547-B45E-24E0F78854C5}"/>
              </a:ext>
            </a:extLst>
          </p:cNvPr>
          <p:cNvCxnSpPr>
            <a:cxnSpLocks/>
          </p:cNvCxnSpPr>
          <p:nvPr/>
        </p:nvCxnSpPr>
        <p:spPr>
          <a:xfrm flipV="1">
            <a:off x="11902893" y="2396359"/>
            <a:ext cx="0" cy="40925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47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17967803-BB3A-054A-A4BD-B644184538F5}"/>
              </a:ext>
            </a:extLst>
          </p:cNvPr>
          <p:cNvSpPr/>
          <p:nvPr/>
        </p:nvSpPr>
        <p:spPr>
          <a:xfrm>
            <a:off x="703385" y="905691"/>
            <a:ext cx="10668000" cy="5626126"/>
          </a:xfrm>
          <a:prstGeom prst="rect">
            <a:avLst/>
          </a:prstGeom>
          <a:solidFill>
            <a:srgbClr val="ECEC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00511B-0D23-9543-B424-A312599F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379" y="163285"/>
            <a:ext cx="5928875" cy="1422011"/>
          </a:xfrm>
        </p:spPr>
        <p:txBody>
          <a:bodyPr>
            <a:noAutofit/>
          </a:bodyPr>
          <a:lstStyle/>
          <a:p>
            <a:r>
              <a:rPr lang="da-DK" sz="6000" b="1" dirty="0">
                <a:latin typeface="Work Sans" pitchFamily="2" charset="77"/>
              </a:rPr>
              <a:t>BRAIN STORM</a:t>
            </a:r>
            <a:r>
              <a:rPr lang="da-DK" sz="5400" b="1" dirty="0">
                <a:latin typeface="Work Sans" pitchFamily="2" charset="77"/>
              </a:rPr>
              <a:t>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FB30C5-14E3-3648-BB51-6509FE55BCA1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2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6B5D41C0-2079-9A43-B79C-C72D4EF89F36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CD1E5B2E-A3AF-454F-9B22-2012D6E01EEE}"/>
              </a:ext>
            </a:extLst>
          </p:cNvPr>
          <p:cNvCxnSpPr>
            <a:cxnSpLocks/>
          </p:cNvCxnSpPr>
          <p:nvPr/>
        </p:nvCxnSpPr>
        <p:spPr>
          <a:xfrm flipV="1">
            <a:off x="11845741" y="239635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uppe 11">
            <a:extLst>
              <a:ext uri="{FF2B5EF4-FFF2-40B4-BE49-F238E27FC236}">
                <a16:creationId xmlns:a16="http://schemas.microsoft.com/office/drawing/2014/main" id="{3A53536B-9450-5546-8D3B-33EABB1D5162}"/>
              </a:ext>
            </a:extLst>
          </p:cNvPr>
          <p:cNvGrpSpPr/>
          <p:nvPr/>
        </p:nvGrpSpPr>
        <p:grpSpPr>
          <a:xfrm>
            <a:off x="1266525" y="1306248"/>
            <a:ext cx="9541719" cy="4825011"/>
            <a:chOff x="1267308" y="1364774"/>
            <a:chExt cx="9541719" cy="4825011"/>
          </a:xfrm>
        </p:grpSpPr>
        <p:pic>
          <p:nvPicPr>
            <p:cNvPr id="7" name="Billede 6">
              <a:extLst>
                <a:ext uri="{FF2B5EF4-FFF2-40B4-BE49-F238E27FC236}">
                  <a16:creationId xmlns:a16="http://schemas.microsoft.com/office/drawing/2014/main" id="{A1D5BA00-DB52-4A4D-98EA-43D30F0E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7308" y="1830439"/>
              <a:ext cx="9540153" cy="4359346"/>
            </a:xfrm>
            <a:prstGeom prst="rect">
              <a:avLst/>
            </a:prstGeom>
          </p:spPr>
        </p:pic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1B94B370-A3C8-B340-AB87-960C6BBB228F}"/>
                </a:ext>
              </a:extLst>
            </p:cNvPr>
            <p:cNvSpPr/>
            <p:nvPr/>
          </p:nvSpPr>
          <p:spPr>
            <a:xfrm>
              <a:off x="1267308" y="1364774"/>
              <a:ext cx="9541719" cy="5322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32104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0511B-0D23-9543-B424-A312599F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27" y="2465727"/>
            <a:ext cx="2596447" cy="1422011"/>
          </a:xfrm>
        </p:spPr>
        <p:txBody>
          <a:bodyPr>
            <a:noAutofit/>
          </a:bodyPr>
          <a:lstStyle/>
          <a:p>
            <a:r>
              <a:rPr lang="da-DK" sz="2800" b="1" spc="300" dirty="0">
                <a:latin typeface="Work Sans" pitchFamily="2" charset="77"/>
              </a:rPr>
              <a:t>SURVEY OG</a:t>
            </a:r>
            <a:br>
              <a:rPr lang="da-DK" sz="2800" b="1" spc="300" dirty="0">
                <a:latin typeface="Work Sans" pitchFamily="2" charset="77"/>
              </a:rPr>
            </a:br>
            <a:r>
              <a:rPr lang="da-DK" sz="2800" b="1" spc="300" dirty="0">
                <a:latin typeface="Work Sans" pitchFamily="2" charset="77"/>
              </a:rPr>
              <a:t>INTERVIEW</a:t>
            </a:r>
            <a:endParaRPr lang="da-DK" sz="2400" b="1" spc="300" dirty="0">
              <a:latin typeface="Work Sans" pitchFamily="2" charset="77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FB30C5-14E3-3648-BB51-6509FE55BCA1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3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6B5D41C0-2079-9A43-B79C-C72D4EF89F36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CD1E5B2E-A3AF-454F-9B22-2012D6E01EEE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kstfelt 2">
            <a:extLst>
              <a:ext uri="{FF2B5EF4-FFF2-40B4-BE49-F238E27FC236}">
                <a16:creationId xmlns:a16="http://schemas.microsoft.com/office/drawing/2014/main" id="{4522E4EC-734E-FB40-BFF1-7BD2847B5CC9}"/>
              </a:ext>
            </a:extLst>
          </p:cNvPr>
          <p:cNvSpPr txBox="1"/>
          <p:nvPr/>
        </p:nvSpPr>
        <p:spPr>
          <a:xfrm>
            <a:off x="1044527" y="1576523"/>
            <a:ext cx="22733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latin typeface="Work Sans" pitchFamily="2" charset="77"/>
              </a:rPr>
              <a:t>Hvad ville jeg gerne undersøge?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08EB0EF5-202A-974C-8AEC-DFE34BF7D142}"/>
              </a:ext>
            </a:extLst>
          </p:cNvPr>
          <p:cNvSpPr txBox="1"/>
          <p:nvPr/>
        </p:nvSpPr>
        <p:spPr>
          <a:xfrm>
            <a:off x="1044526" y="4210172"/>
            <a:ext cx="24224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latin typeface="Work Sans" pitchFamily="2" charset="77"/>
              </a:rPr>
              <a:t>Hvilke spørgsmål skulle jeg stille?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61545087-D898-1F4F-A0A2-01F6301256EB}"/>
              </a:ext>
            </a:extLst>
          </p:cNvPr>
          <p:cNvSpPr txBox="1"/>
          <p:nvPr/>
        </p:nvSpPr>
        <p:spPr>
          <a:xfrm>
            <a:off x="1044526" y="4464088"/>
            <a:ext cx="3021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latin typeface="Work Sans" pitchFamily="2" charset="77"/>
              </a:rPr>
              <a:t>Hvad manglede jeg for at kunne gå videre?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9410770A-5E68-B140-B524-0444EE25953F}"/>
              </a:ext>
            </a:extLst>
          </p:cNvPr>
          <p:cNvCxnSpPr>
            <a:cxnSpLocks/>
          </p:cNvCxnSpPr>
          <p:nvPr/>
        </p:nvCxnSpPr>
        <p:spPr>
          <a:xfrm>
            <a:off x="4987636" y="911583"/>
            <a:ext cx="0" cy="5946417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469313AB-6A47-5B4B-AE95-A49F590E884A}"/>
              </a:ext>
            </a:extLst>
          </p:cNvPr>
          <p:cNvSpPr txBox="1"/>
          <p:nvPr/>
        </p:nvSpPr>
        <p:spPr>
          <a:xfrm>
            <a:off x="5410200" y="875211"/>
            <a:ext cx="16289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solidFill>
                  <a:schemeClr val="bg2">
                    <a:lumMod val="50000"/>
                  </a:schemeClr>
                </a:solidFill>
                <a:latin typeface="Work Sans" pitchFamily="2" charset="77"/>
              </a:rPr>
              <a:t>Overkategorier og spørgsmål</a:t>
            </a: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B10D0842-625A-9442-BDF7-040F8F328F80}"/>
              </a:ext>
            </a:extLst>
          </p:cNvPr>
          <p:cNvSpPr txBox="1"/>
          <p:nvPr/>
        </p:nvSpPr>
        <p:spPr>
          <a:xfrm>
            <a:off x="6096000" y="1377121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Work Sans" pitchFamily="2" charset="77"/>
              </a:rPr>
              <a:t>OMKRING DIG SOM KØBER</a:t>
            </a: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561E174E-4C57-2C43-8796-5748F37D09D4}"/>
              </a:ext>
            </a:extLst>
          </p:cNvPr>
          <p:cNvSpPr txBox="1"/>
          <p:nvPr/>
        </p:nvSpPr>
        <p:spPr>
          <a:xfrm>
            <a:off x="6096000" y="2608813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Work Sans" pitchFamily="2" charset="77"/>
              </a:rPr>
              <a:t>ONLINE-SHOPPING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C8906290-B2DB-E34B-B7FD-556986224836}"/>
              </a:ext>
            </a:extLst>
          </p:cNvPr>
          <p:cNvSpPr txBox="1"/>
          <p:nvPr/>
        </p:nvSpPr>
        <p:spPr>
          <a:xfrm>
            <a:off x="6096000" y="3842225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Work Sans" pitchFamily="2" charset="77"/>
              </a:rPr>
              <a:t>SELVE PRODUKTET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10884184-120F-3D4E-8FCA-D7E6BCCB0D02}"/>
              </a:ext>
            </a:extLst>
          </p:cNvPr>
          <p:cNvSpPr txBox="1"/>
          <p:nvPr/>
        </p:nvSpPr>
        <p:spPr>
          <a:xfrm>
            <a:off x="6123291" y="5073917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Work Sans" pitchFamily="2" charset="77"/>
              </a:rPr>
              <a:t>PRINT PÅ T-SHIRT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26CEDF22-ACDD-5441-984F-AD0A0F193A1C}"/>
              </a:ext>
            </a:extLst>
          </p:cNvPr>
          <p:cNvSpPr txBox="1"/>
          <p:nvPr/>
        </p:nvSpPr>
        <p:spPr>
          <a:xfrm>
            <a:off x="6417327" y="1657968"/>
            <a:ext cx="16690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>
                <a:latin typeface="Work Sans" pitchFamily="2" charset="77"/>
              </a:rPr>
              <a:t>Hvilket køn er du?</a:t>
            </a:r>
          </a:p>
          <a:p>
            <a:r>
              <a:rPr lang="da-DK" sz="900" dirty="0">
                <a:latin typeface="Work Sans" pitchFamily="2" charset="77"/>
              </a:rPr>
              <a:t>Hvor gammel er du?</a:t>
            </a:r>
          </a:p>
          <a:p>
            <a:r>
              <a:rPr lang="da-DK" sz="900" dirty="0">
                <a:latin typeface="Work Sans" pitchFamily="2" charset="77"/>
              </a:rPr>
              <a:t>Hvor ofte går du i T-shirt?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55BE0F33-4579-A944-9E2A-3D934F5CDB56}"/>
              </a:ext>
            </a:extLst>
          </p:cNvPr>
          <p:cNvSpPr txBox="1"/>
          <p:nvPr/>
        </p:nvSpPr>
        <p:spPr>
          <a:xfrm>
            <a:off x="6429282" y="2870716"/>
            <a:ext cx="36247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>
                <a:latin typeface="Work Sans" pitchFamily="2" charset="77"/>
              </a:rPr>
              <a:t>Hvor køber du primært tøj?</a:t>
            </a:r>
          </a:p>
          <a:p>
            <a:r>
              <a:rPr lang="da-DK" sz="900" dirty="0">
                <a:latin typeface="Work Sans" pitchFamily="2" charset="77"/>
              </a:rPr>
              <a:t>Hvad er vigtigt for dig når du handler online?</a:t>
            </a:r>
          </a:p>
          <a:p>
            <a:r>
              <a:rPr lang="da-DK" sz="900" dirty="0">
                <a:latin typeface="Work Sans" pitchFamily="2" charset="77"/>
              </a:rPr>
              <a:t>Hvilke kvaliteter ved et website er vigtigst for dig?</a:t>
            </a:r>
          </a:p>
          <a:p>
            <a:r>
              <a:rPr lang="da-DK" sz="900" dirty="0">
                <a:latin typeface="Work Sans" pitchFamily="2" charset="77"/>
              </a:rPr>
              <a:t>Hvilke problemer støder du oftest på når du handler online?</a:t>
            </a:r>
          </a:p>
          <a:p>
            <a:endParaRPr lang="da-DK" sz="900" dirty="0">
              <a:latin typeface="Work Sans" pitchFamily="2" charset="77"/>
            </a:endParaRP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970C1956-F628-2046-8975-99A85DB11846}"/>
              </a:ext>
            </a:extLst>
          </p:cNvPr>
          <p:cNvSpPr txBox="1"/>
          <p:nvPr/>
        </p:nvSpPr>
        <p:spPr>
          <a:xfrm>
            <a:off x="6417327" y="4150002"/>
            <a:ext cx="4217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>
                <a:latin typeface="Work Sans" pitchFamily="2" charset="77"/>
              </a:rPr>
              <a:t>Hvilke typer t-shirt går du mest i?</a:t>
            </a:r>
          </a:p>
          <a:p>
            <a:r>
              <a:rPr lang="da-DK" sz="900" dirty="0">
                <a:latin typeface="Work Sans" pitchFamily="2" charset="77"/>
              </a:rPr>
              <a:t>Hvilke farver vil du gerne have at vælge imellem når du køber t-shirts?</a:t>
            </a:r>
          </a:p>
          <a:p>
            <a:r>
              <a:rPr lang="da-DK" sz="900" dirty="0">
                <a:latin typeface="Work Sans" pitchFamily="2" charset="77"/>
              </a:rPr>
              <a:t>Hvor vigtigt er bærdygtige tiltag for dig når du shopper tøj?</a:t>
            </a:r>
          </a:p>
          <a:p>
            <a:r>
              <a:rPr lang="da-DK" sz="900" dirty="0">
                <a:latin typeface="Work Sans" pitchFamily="2" charset="77"/>
              </a:rPr>
              <a:t>Hvilke bæredygtige tiltag er mest relevante?</a:t>
            </a:r>
          </a:p>
          <a:p>
            <a:endParaRPr lang="da-DK" sz="900" dirty="0">
              <a:latin typeface="Work Sans" pitchFamily="2" charset="77"/>
            </a:endParaRPr>
          </a:p>
          <a:p>
            <a:endParaRPr lang="da-DK" sz="900" dirty="0">
              <a:latin typeface="Work Sans" pitchFamily="2" charset="77"/>
            </a:endParaRP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84335A19-744F-6F4E-B898-0FCB24047C2F}"/>
              </a:ext>
            </a:extLst>
          </p:cNvPr>
          <p:cNvSpPr txBox="1"/>
          <p:nvPr/>
        </p:nvSpPr>
        <p:spPr>
          <a:xfrm>
            <a:off x="6417326" y="5381109"/>
            <a:ext cx="42114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>
                <a:latin typeface="Work Sans" pitchFamily="2" charset="77"/>
              </a:rPr>
              <a:t>Vil du beskrive dig selv som en der er glad for film?</a:t>
            </a:r>
          </a:p>
          <a:p>
            <a:r>
              <a:rPr lang="da-DK" sz="900" dirty="0">
                <a:latin typeface="Work Sans" pitchFamily="2" charset="77"/>
              </a:rPr>
              <a:t>Ejer du noget merchandise relateret til film?</a:t>
            </a:r>
          </a:p>
          <a:p>
            <a:r>
              <a:rPr lang="da-DK" sz="900" dirty="0">
                <a:latin typeface="Work Sans" pitchFamily="2" charset="77"/>
              </a:rPr>
              <a:t>Hvornår er de film fra du bedst kan lide?</a:t>
            </a:r>
          </a:p>
          <a:p>
            <a:r>
              <a:rPr lang="da-DK" sz="900" dirty="0">
                <a:latin typeface="Work Sans" pitchFamily="2" charset="77"/>
              </a:rPr>
              <a:t>Kan du give eksempler på gode film du ville have som print på t-shirt?</a:t>
            </a:r>
          </a:p>
          <a:p>
            <a:endParaRPr lang="da-DK" sz="900" dirty="0">
              <a:latin typeface="Work Sans" pitchFamily="2" charset="77"/>
            </a:endParaRPr>
          </a:p>
        </p:txBody>
      </p:sp>
      <p:pic>
        <p:nvPicPr>
          <p:cNvPr id="30" name="Billede 29">
            <a:extLst>
              <a:ext uri="{FF2B5EF4-FFF2-40B4-BE49-F238E27FC236}">
                <a16:creationId xmlns:a16="http://schemas.microsoft.com/office/drawing/2014/main" id="{C456CDFE-B087-6043-A1D2-43982055D4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723" y="3884791"/>
            <a:ext cx="594975" cy="522026"/>
          </a:xfrm>
          <a:prstGeom prst="rect">
            <a:avLst/>
          </a:prstGeom>
        </p:spPr>
      </p:pic>
      <p:pic>
        <p:nvPicPr>
          <p:cNvPr id="32" name="Billede 31">
            <a:extLst>
              <a:ext uri="{FF2B5EF4-FFF2-40B4-BE49-F238E27FC236}">
                <a16:creationId xmlns:a16="http://schemas.microsoft.com/office/drawing/2014/main" id="{CED1E104-8995-9E47-9701-F933BB7800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723" y="5073332"/>
            <a:ext cx="594975" cy="530942"/>
          </a:xfrm>
          <a:prstGeom prst="rect">
            <a:avLst/>
          </a:prstGeom>
        </p:spPr>
      </p:pic>
      <p:pic>
        <p:nvPicPr>
          <p:cNvPr id="34" name="Billede 33">
            <a:extLst>
              <a:ext uri="{FF2B5EF4-FFF2-40B4-BE49-F238E27FC236}">
                <a16:creationId xmlns:a16="http://schemas.microsoft.com/office/drawing/2014/main" id="{3668E10F-2029-4F49-869F-71E48328FB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724" y="2608813"/>
            <a:ext cx="594974" cy="533265"/>
          </a:xfrm>
          <a:prstGeom prst="rect">
            <a:avLst/>
          </a:prstGeom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id="{014FFAC7-20EE-AB47-9BE1-E33C28B55C0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2837" y="1412936"/>
            <a:ext cx="454745" cy="4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2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0511B-0D23-9543-B424-A312599F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27" y="2465727"/>
            <a:ext cx="2596447" cy="1422011"/>
          </a:xfrm>
        </p:spPr>
        <p:txBody>
          <a:bodyPr>
            <a:noAutofit/>
          </a:bodyPr>
          <a:lstStyle/>
          <a:p>
            <a:r>
              <a:rPr lang="da-DK" sz="2800" b="1" spc="300" dirty="0">
                <a:latin typeface="Work Sans" pitchFamily="2" charset="77"/>
              </a:rPr>
              <a:t>SURVEY OG</a:t>
            </a:r>
            <a:br>
              <a:rPr lang="da-DK" sz="2800" b="1" spc="300" dirty="0">
                <a:latin typeface="Work Sans" pitchFamily="2" charset="77"/>
              </a:rPr>
            </a:br>
            <a:r>
              <a:rPr lang="da-DK" sz="2800" b="1" spc="300" dirty="0">
                <a:latin typeface="Work Sans" pitchFamily="2" charset="77"/>
              </a:rPr>
              <a:t>INTERVIEW</a:t>
            </a:r>
            <a:endParaRPr lang="da-DK" sz="2400" b="1" spc="300" dirty="0">
              <a:latin typeface="Work Sans" pitchFamily="2" charset="77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FB30C5-14E3-3648-BB51-6509FE55BCA1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4 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6B5D41C0-2079-9A43-B79C-C72D4EF89F36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CD1E5B2E-A3AF-454F-9B22-2012D6E01EEE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kstfelt 2">
            <a:extLst>
              <a:ext uri="{FF2B5EF4-FFF2-40B4-BE49-F238E27FC236}">
                <a16:creationId xmlns:a16="http://schemas.microsoft.com/office/drawing/2014/main" id="{4522E4EC-734E-FB40-BFF1-7BD2847B5CC9}"/>
              </a:ext>
            </a:extLst>
          </p:cNvPr>
          <p:cNvSpPr txBox="1"/>
          <p:nvPr/>
        </p:nvSpPr>
        <p:spPr>
          <a:xfrm>
            <a:off x="1044527" y="1576523"/>
            <a:ext cx="16882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latin typeface="Work Sans" pitchFamily="2" charset="77"/>
              </a:rPr>
              <a:t>Hvad fik jeg ud af det?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08EB0EF5-202A-974C-8AEC-DFE34BF7D142}"/>
              </a:ext>
            </a:extLst>
          </p:cNvPr>
          <p:cNvSpPr txBox="1"/>
          <p:nvPr/>
        </p:nvSpPr>
        <p:spPr>
          <a:xfrm>
            <a:off x="1044526" y="4210172"/>
            <a:ext cx="23519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latin typeface="Work Sans" pitchFamily="2" charset="77"/>
              </a:rPr>
              <a:t>Hvordan kan jeg bruge dette nu?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61545087-D898-1F4F-A0A2-01F6301256EB}"/>
              </a:ext>
            </a:extLst>
          </p:cNvPr>
          <p:cNvSpPr txBox="1"/>
          <p:nvPr/>
        </p:nvSpPr>
        <p:spPr>
          <a:xfrm>
            <a:off x="1044526" y="4464088"/>
            <a:ext cx="2565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latin typeface="Work Sans" pitchFamily="2" charset="77"/>
              </a:rPr>
              <a:t>Fik jeg de svar jeg gerne ville have? 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9410770A-5E68-B140-B524-0444EE25953F}"/>
              </a:ext>
            </a:extLst>
          </p:cNvPr>
          <p:cNvCxnSpPr>
            <a:cxnSpLocks/>
          </p:cNvCxnSpPr>
          <p:nvPr/>
        </p:nvCxnSpPr>
        <p:spPr>
          <a:xfrm>
            <a:off x="4987636" y="-5238"/>
            <a:ext cx="0" cy="5946417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469313AB-6A47-5B4B-AE95-A49F590E884A}"/>
              </a:ext>
            </a:extLst>
          </p:cNvPr>
          <p:cNvSpPr txBox="1"/>
          <p:nvPr/>
        </p:nvSpPr>
        <p:spPr>
          <a:xfrm>
            <a:off x="5410200" y="875211"/>
            <a:ext cx="1311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800" dirty="0">
                <a:solidFill>
                  <a:schemeClr val="bg2">
                    <a:lumMod val="50000"/>
                  </a:schemeClr>
                </a:solidFill>
                <a:latin typeface="Work Sans" pitchFamily="2" charset="77"/>
              </a:rPr>
              <a:t>Overkategorier og svar</a:t>
            </a: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B10D0842-625A-9442-BDF7-040F8F328F80}"/>
              </a:ext>
            </a:extLst>
          </p:cNvPr>
          <p:cNvSpPr txBox="1"/>
          <p:nvPr/>
        </p:nvSpPr>
        <p:spPr>
          <a:xfrm>
            <a:off x="6096000" y="1377121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Work Sans" pitchFamily="2" charset="77"/>
              </a:rPr>
              <a:t>OMKRING DIG SOM KØBER</a:t>
            </a: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561E174E-4C57-2C43-8796-5748F37D09D4}"/>
              </a:ext>
            </a:extLst>
          </p:cNvPr>
          <p:cNvSpPr txBox="1"/>
          <p:nvPr/>
        </p:nvSpPr>
        <p:spPr>
          <a:xfrm>
            <a:off x="6096000" y="2608813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Work Sans" pitchFamily="2" charset="77"/>
              </a:rPr>
              <a:t>ONLINE-SHOPPING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C8906290-B2DB-E34B-B7FD-556986224836}"/>
              </a:ext>
            </a:extLst>
          </p:cNvPr>
          <p:cNvSpPr txBox="1"/>
          <p:nvPr/>
        </p:nvSpPr>
        <p:spPr>
          <a:xfrm>
            <a:off x="6096000" y="3842225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Work Sans" pitchFamily="2" charset="77"/>
              </a:rPr>
              <a:t>SELVE PRODUKTET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10884184-120F-3D4E-8FCA-D7E6BCCB0D02}"/>
              </a:ext>
            </a:extLst>
          </p:cNvPr>
          <p:cNvSpPr txBox="1"/>
          <p:nvPr/>
        </p:nvSpPr>
        <p:spPr>
          <a:xfrm>
            <a:off x="6123291" y="5073917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latin typeface="Work Sans" pitchFamily="2" charset="77"/>
              </a:rPr>
              <a:t>PRINT PÅ T-SHIRT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26CEDF22-ACDD-5441-984F-AD0A0F193A1C}"/>
              </a:ext>
            </a:extLst>
          </p:cNvPr>
          <p:cNvSpPr txBox="1"/>
          <p:nvPr/>
        </p:nvSpPr>
        <p:spPr>
          <a:xfrm>
            <a:off x="6417327" y="1657968"/>
            <a:ext cx="32480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>
                <a:latin typeface="Work Sans" pitchFamily="2" charset="77"/>
              </a:rPr>
              <a:t>Næsten 3/4 af respondenterne var kvinder.</a:t>
            </a:r>
          </a:p>
          <a:p>
            <a:r>
              <a:rPr lang="da-DK" sz="900" dirty="0">
                <a:latin typeface="Work Sans" pitchFamily="2" charset="77"/>
              </a:rPr>
              <a:t>71% af respondenterne er mellem 18 og 30 år. </a:t>
            </a:r>
          </a:p>
          <a:p>
            <a:r>
              <a:rPr lang="da-DK" sz="900" dirty="0">
                <a:latin typeface="Work Sans" pitchFamily="2" charset="77"/>
              </a:rPr>
              <a:t>Over 65% af respondenterne går meget ofte i t-shirts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55BE0F33-4579-A944-9E2A-3D934F5CDB56}"/>
              </a:ext>
            </a:extLst>
          </p:cNvPr>
          <p:cNvSpPr txBox="1"/>
          <p:nvPr/>
        </p:nvSpPr>
        <p:spPr>
          <a:xfrm>
            <a:off x="6429282" y="2870716"/>
            <a:ext cx="42707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>
                <a:latin typeface="Work Sans" pitchFamily="2" charset="77"/>
              </a:rPr>
              <a:t>Zalando og H&amp;M er favoritterne. Herefter ”Mindre selvstændige brands”.</a:t>
            </a:r>
          </a:p>
          <a:p>
            <a:r>
              <a:rPr lang="da-DK" sz="900" dirty="0">
                <a:latin typeface="Work Sans" pitchFamily="2" charset="77"/>
              </a:rPr>
              <a:t>Nem navigation og information om virksomheden er vigtig.</a:t>
            </a:r>
          </a:p>
          <a:p>
            <a:r>
              <a:rPr lang="da-DK" sz="900" dirty="0">
                <a:latin typeface="Work Sans" pitchFamily="2" charset="77"/>
              </a:rPr>
              <a:t>Et simpelt og praktisk site fortrækkes frem for et visuelt kreativt site. </a:t>
            </a:r>
          </a:p>
          <a:p>
            <a:r>
              <a:rPr lang="da-DK" sz="900" dirty="0">
                <a:latin typeface="Work Sans" pitchFamily="2" charset="77"/>
              </a:rPr>
              <a:t>Lille størrelsesudvalg og besværlige hjemmesider er ofte et problem. </a:t>
            </a:r>
          </a:p>
          <a:p>
            <a:endParaRPr lang="da-DK" sz="900" dirty="0">
              <a:latin typeface="Work Sans" pitchFamily="2" charset="77"/>
            </a:endParaRP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970C1956-F628-2046-8975-99A85DB11846}"/>
              </a:ext>
            </a:extLst>
          </p:cNvPr>
          <p:cNvSpPr txBox="1"/>
          <p:nvPr/>
        </p:nvSpPr>
        <p:spPr>
          <a:xfrm>
            <a:off x="6417327" y="4150002"/>
            <a:ext cx="401904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>
                <a:latin typeface="Work Sans" pitchFamily="2" charset="77"/>
              </a:rPr>
              <a:t>75% af respondenterne går i oversized eller alm. t-shirts. </a:t>
            </a:r>
          </a:p>
          <a:p>
            <a:r>
              <a:rPr lang="da-DK" sz="900" dirty="0">
                <a:latin typeface="Work Sans" pitchFamily="2" charset="77"/>
              </a:rPr>
              <a:t>Hvid, sort og rød er de farver man fortrækker. </a:t>
            </a:r>
          </a:p>
          <a:p>
            <a:r>
              <a:rPr lang="da-DK" sz="900" dirty="0">
                <a:latin typeface="Work Sans" pitchFamily="2" charset="77"/>
              </a:rPr>
              <a:t>62% mener det er meget vigtigt og vil helst købe bæredygtigt.</a:t>
            </a:r>
          </a:p>
          <a:p>
            <a:r>
              <a:rPr lang="da-DK" sz="900" dirty="0">
                <a:latin typeface="Work Sans" pitchFamily="2" charset="77"/>
              </a:rPr>
              <a:t>Produktion i Skandinavien, genbrug og menneskerettigheder er det </a:t>
            </a:r>
          </a:p>
          <a:p>
            <a:r>
              <a:rPr lang="da-DK" sz="900" dirty="0">
                <a:latin typeface="Work Sans" pitchFamily="2" charset="77"/>
              </a:rPr>
              <a:t>vigtigste tiltag ifølge 72% af respondenterne</a:t>
            </a:r>
          </a:p>
          <a:p>
            <a:endParaRPr lang="da-DK" sz="900" dirty="0">
              <a:latin typeface="Work Sans" pitchFamily="2" charset="77"/>
            </a:endParaRPr>
          </a:p>
          <a:p>
            <a:endParaRPr lang="da-DK" sz="900" dirty="0">
              <a:latin typeface="Work Sans" pitchFamily="2" charset="77"/>
            </a:endParaRP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84335A19-744F-6F4E-B898-0FCB24047C2F}"/>
              </a:ext>
            </a:extLst>
          </p:cNvPr>
          <p:cNvSpPr txBox="1"/>
          <p:nvPr/>
        </p:nvSpPr>
        <p:spPr>
          <a:xfrm>
            <a:off x="6417326" y="5381109"/>
            <a:ext cx="398859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900" dirty="0">
                <a:latin typeface="Work Sans" pitchFamily="2" charset="77"/>
              </a:rPr>
              <a:t>Ca. 58% af respondenter går faktisk en del op i film. </a:t>
            </a:r>
          </a:p>
          <a:p>
            <a:r>
              <a:rPr lang="da-DK" sz="900" dirty="0">
                <a:latin typeface="Work Sans" pitchFamily="2" charset="77"/>
              </a:rPr>
              <a:t>54% af respondenterne ejer film-merchandise. </a:t>
            </a:r>
          </a:p>
          <a:p>
            <a:r>
              <a:rPr lang="da-DK" sz="900" dirty="0">
                <a:latin typeface="Work Sans" pitchFamily="2" charset="77"/>
              </a:rPr>
              <a:t>Der er en ret ligelig fordeling af </a:t>
            </a:r>
            <a:r>
              <a:rPr lang="da-DK" sz="900" dirty="0" err="1">
                <a:latin typeface="Work Sans" pitchFamily="2" charset="77"/>
              </a:rPr>
              <a:t>ynglingsfilm</a:t>
            </a:r>
            <a:r>
              <a:rPr lang="da-DK" sz="900" dirty="0">
                <a:latin typeface="Work Sans" pitchFamily="2" charset="77"/>
              </a:rPr>
              <a:t> mellem 1970 og i dag. </a:t>
            </a:r>
          </a:p>
          <a:p>
            <a:r>
              <a:rPr lang="da-DK" sz="900" dirty="0">
                <a:latin typeface="Work Sans" pitchFamily="2" charset="77"/>
              </a:rPr>
              <a:t>Jeg fik over 20 forskellige </a:t>
            </a:r>
            <a:r>
              <a:rPr lang="da-DK" sz="900" dirty="0" err="1">
                <a:latin typeface="Work Sans" pitchFamily="2" charset="77"/>
              </a:rPr>
              <a:t>indput</a:t>
            </a:r>
            <a:r>
              <a:rPr lang="da-DK" sz="900" dirty="0">
                <a:latin typeface="Work Sans" pitchFamily="2" charset="77"/>
              </a:rPr>
              <a:t> til print fra film og serier. </a:t>
            </a:r>
          </a:p>
          <a:p>
            <a:endParaRPr lang="da-DK" sz="900" dirty="0">
              <a:latin typeface="Work Sans" pitchFamily="2" charset="77"/>
            </a:endParaRPr>
          </a:p>
        </p:txBody>
      </p:sp>
      <p:pic>
        <p:nvPicPr>
          <p:cNvPr id="30" name="Billede 29">
            <a:extLst>
              <a:ext uri="{FF2B5EF4-FFF2-40B4-BE49-F238E27FC236}">
                <a16:creationId xmlns:a16="http://schemas.microsoft.com/office/drawing/2014/main" id="{C456CDFE-B087-6043-A1D2-43982055D4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723" y="3884791"/>
            <a:ext cx="594975" cy="522026"/>
          </a:xfrm>
          <a:prstGeom prst="rect">
            <a:avLst/>
          </a:prstGeom>
        </p:spPr>
      </p:pic>
      <p:pic>
        <p:nvPicPr>
          <p:cNvPr id="32" name="Billede 31">
            <a:extLst>
              <a:ext uri="{FF2B5EF4-FFF2-40B4-BE49-F238E27FC236}">
                <a16:creationId xmlns:a16="http://schemas.microsoft.com/office/drawing/2014/main" id="{CED1E104-8995-9E47-9701-F933BB7800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723" y="5073332"/>
            <a:ext cx="594975" cy="530942"/>
          </a:xfrm>
          <a:prstGeom prst="rect">
            <a:avLst/>
          </a:prstGeom>
        </p:spPr>
      </p:pic>
      <p:pic>
        <p:nvPicPr>
          <p:cNvPr id="34" name="Billede 33">
            <a:extLst>
              <a:ext uri="{FF2B5EF4-FFF2-40B4-BE49-F238E27FC236}">
                <a16:creationId xmlns:a16="http://schemas.microsoft.com/office/drawing/2014/main" id="{3668E10F-2029-4F49-869F-71E48328FB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2724" y="2608813"/>
            <a:ext cx="594974" cy="533265"/>
          </a:xfrm>
          <a:prstGeom prst="rect">
            <a:avLst/>
          </a:prstGeom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id="{014FFAC7-20EE-AB47-9BE1-E33C28B55C0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2837" y="1412936"/>
            <a:ext cx="454745" cy="4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1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lede 20" descr="Et billede, der indeholder person, poserer, stående&#10;&#10;Automatisk genereret beskrivelse">
            <a:extLst>
              <a:ext uri="{FF2B5EF4-FFF2-40B4-BE49-F238E27FC236}">
                <a16:creationId xmlns:a16="http://schemas.microsoft.com/office/drawing/2014/main" id="{AF8C9E76-EE65-7F4A-8C2C-D9000AECF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665" r="26679" b="717"/>
          <a:stretch/>
        </p:blipFill>
        <p:spPr>
          <a:xfrm>
            <a:off x="3030439" y="0"/>
            <a:ext cx="9161561" cy="6858000"/>
          </a:xfrm>
          <a:prstGeom prst="rect">
            <a:avLst/>
          </a:prstGeom>
        </p:spPr>
      </p:pic>
      <p:pic>
        <p:nvPicPr>
          <p:cNvPr id="31" name="Billede 30" descr="Et billede, der indeholder person, poserer, stående&#10;&#10;Automatisk genereret beskrivelse">
            <a:extLst>
              <a:ext uri="{FF2B5EF4-FFF2-40B4-BE49-F238E27FC236}">
                <a16:creationId xmlns:a16="http://schemas.microsoft.com/office/drawing/2014/main" id="{D19B682C-8595-814B-8AC9-F094EC33C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8351" r="4553" b="1043"/>
          <a:stretch/>
        </p:blipFill>
        <p:spPr>
          <a:xfrm>
            <a:off x="0" y="1"/>
            <a:ext cx="9095409" cy="6858000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46E4F19D-FA11-164A-89AF-FD67D43CA895}"/>
              </a:ext>
            </a:extLst>
          </p:cNvPr>
          <p:cNvSpPr/>
          <p:nvPr/>
        </p:nvSpPr>
        <p:spPr>
          <a:xfrm>
            <a:off x="2483315" y="-8443"/>
            <a:ext cx="722537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b="1" dirty="0">
              <a:solidFill>
                <a:schemeClr val="tx1"/>
              </a:solidFill>
              <a:latin typeface="Work Sans SemiBold" pitchFamily="2" charset="77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FB30C5-14E3-3648-BB51-6509FE55BCA1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5 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6B5D41C0-2079-9A43-B79C-C72D4EF89F36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CD1E5B2E-A3AF-454F-9B22-2012D6E01EEE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kstfelt 25">
            <a:extLst>
              <a:ext uri="{FF2B5EF4-FFF2-40B4-BE49-F238E27FC236}">
                <a16:creationId xmlns:a16="http://schemas.microsoft.com/office/drawing/2014/main" id="{DC7ED3D2-2231-1448-BD0A-F49B14BD5902}"/>
              </a:ext>
            </a:extLst>
          </p:cNvPr>
          <p:cNvSpPr txBox="1"/>
          <p:nvPr/>
        </p:nvSpPr>
        <p:spPr>
          <a:xfrm>
            <a:off x="3503112" y="1420239"/>
            <a:ext cx="5285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>
                <a:solidFill>
                  <a:schemeClr val="tx1"/>
                </a:solidFill>
                <a:latin typeface="Work Sans" pitchFamily="2" charset="77"/>
              </a:rPr>
              <a:t>HVILKE FINDINGS SKAL IMPLEMENTERES I MIT DESIGN?</a:t>
            </a:r>
          </a:p>
          <a:p>
            <a:pPr algn="ctr"/>
            <a:endParaRPr lang="da-DK" sz="2000" b="1" dirty="0">
              <a:latin typeface="Work Sans" pitchFamily="2" charset="77"/>
            </a:endParaRP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3B2A726E-99C4-AD44-B281-63375FF6A294}"/>
              </a:ext>
            </a:extLst>
          </p:cNvPr>
          <p:cNvSpPr txBox="1"/>
          <p:nvPr/>
        </p:nvSpPr>
        <p:spPr>
          <a:xfrm>
            <a:off x="4590747" y="3183078"/>
            <a:ext cx="3110530" cy="3248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a-DK" sz="1050" spc="300" dirty="0">
                <a:latin typeface="Work Sans" pitchFamily="2" charset="77"/>
              </a:rPr>
              <a:t>MASSER AF FILTERS</a:t>
            </a:r>
          </a:p>
        </p:txBody>
      </p:sp>
      <p:sp>
        <p:nvSpPr>
          <p:cNvPr id="35" name="Tekstfelt 34">
            <a:extLst>
              <a:ext uri="{FF2B5EF4-FFF2-40B4-BE49-F238E27FC236}">
                <a16:creationId xmlns:a16="http://schemas.microsoft.com/office/drawing/2014/main" id="{4CB0104A-4DDE-494F-87E9-52AE453CD162}"/>
              </a:ext>
            </a:extLst>
          </p:cNvPr>
          <p:cNvSpPr txBox="1"/>
          <p:nvPr/>
        </p:nvSpPr>
        <p:spPr>
          <a:xfrm>
            <a:off x="4688833" y="3702302"/>
            <a:ext cx="2727626" cy="4616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a-DK" sz="1050" spc="300" dirty="0">
                <a:latin typeface="Work Sans" pitchFamily="2" charset="77"/>
              </a:rPr>
              <a:t>EN SORTERINGS KNAP</a:t>
            </a: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0230E011-F68C-2942-B576-9D8909A8CDDF}"/>
              </a:ext>
            </a:extLst>
          </p:cNvPr>
          <p:cNvSpPr txBox="1"/>
          <p:nvPr/>
        </p:nvSpPr>
        <p:spPr>
          <a:xfrm>
            <a:off x="4264764" y="2789736"/>
            <a:ext cx="3762496" cy="4616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a-DK" sz="1050" spc="300" dirty="0">
                <a:latin typeface="Work Sans" pitchFamily="2" charset="77"/>
              </a:rPr>
              <a:t>SIMPELT OG PRAKTISK DESIGN</a:t>
            </a: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8E3AA3EA-EBCE-4A4C-97A7-786446CDC8F0}"/>
              </a:ext>
            </a:extLst>
          </p:cNvPr>
          <p:cNvSpPr txBox="1"/>
          <p:nvPr/>
        </p:nvSpPr>
        <p:spPr>
          <a:xfrm>
            <a:off x="4473645" y="4321050"/>
            <a:ext cx="3344734" cy="4616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a-DK" sz="1050" spc="300" dirty="0">
                <a:latin typeface="Work Sans" pitchFamily="2" charset="77"/>
              </a:rPr>
              <a:t>STORT STRØRRELSES-UDVALG</a:t>
            </a:r>
          </a:p>
        </p:txBody>
      </p:sp>
      <p:sp>
        <p:nvSpPr>
          <p:cNvPr id="39" name="Tekstfelt 38">
            <a:extLst>
              <a:ext uri="{FF2B5EF4-FFF2-40B4-BE49-F238E27FC236}">
                <a16:creationId xmlns:a16="http://schemas.microsoft.com/office/drawing/2014/main" id="{B46DB6B6-E7CE-004F-8012-097B76BD5B34}"/>
              </a:ext>
            </a:extLst>
          </p:cNvPr>
          <p:cNvSpPr txBox="1"/>
          <p:nvPr/>
        </p:nvSpPr>
        <p:spPr>
          <a:xfrm>
            <a:off x="4238090" y="3442011"/>
            <a:ext cx="3815844" cy="3891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a-DK" sz="1050" spc="300" dirty="0">
                <a:latin typeface="Work Sans" pitchFamily="2" charset="77"/>
              </a:rPr>
              <a:t>SPECIFIKKE BÆREDYGTIGE TILTAG</a:t>
            </a: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DE2BAF51-2BBC-E047-858A-DBA63E9D7CF9}"/>
              </a:ext>
            </a:extLst>
          </p:cNvPr>
          <p:cNvSpPr txBox="1"/>
          <p:nvPr/>
        </p:nvSpPr>
        <p:spPr>
          <a:xfrm>
            <a:off x="3809609" y="2546972"/>
            <a:ext cx="4486074" cy="31876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a-DK" sz="1050" spc="300" dirty="0">
                <a:latin typeface="Work Sans" pitchFamily="2" charset="77"/>
              </a:rPr>
              <a:t>MULIGHED FOR AT LAVE SIT EGET DESIGN</a:t>
            </a:r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0EBFA6E8-1385-7E47-8267-9D6928BE31EC}"/>
              </a:ext>
            </a:extLst>
          </p:cNvPr>
          <p:cNvSpPr txBox="1"/>
          <p:nvPr/>
        </p:nvSpPr>
        <p:spPr>
          <a:xfrm>
            <a:off x="3963372" y="4006244"/>
            <a:ext cx="4365280" cy="4616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a-DK" sz="1050" spc="300" dirty="0">
                <a:latin typeface="Work Sans" pitchFamily="2" charset="77"/>
              </a:rPr>
              <a:t>BÅDE OVERSIZED OG ALM. T-SHIRTS</a:t>
            </a:r>
          </a:p>
        </p:txBody>
      </p:sp>
      <p:sp>
        <p:nvSpPr>
          <p:cNvPr id="42" name="Tekstfelt 41">
            <a:extLst>
              <a:ext uri="{FF2B5EF4-FFF2-40B4-BE49-F238E27FC236}">
                <a16:creationId xmlns:a16="http://schemas.microsoft.com/office/drawing/2014/main" id="{EDED5E53-CF87-0C48-81D5-248CCC193E4C}"/>
              </a:ext>
            </a:extLst>
          </p:cNvPr>
          <p:cNvSpPr txBox="1"/>
          <p:nvPr/>
        </p:nvSpPr>
        <p:spPr>
          <a:xfrm>
            <a:off x="3998088" y="4813711"/>
            <a:ext cx="4486074" cy="64633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a-DK" sz="1050" spc="300" dirty="0">
                <a:latin typeface="Work Sans" pitchFamily="2" charset="77"/>
              </a:rPr>
              <a:t>FILMPRINTS FRA EN BRED TIDSPERIODE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6662FB4D-EA2D-2149-ABFB-1104C3421007}"/>
              </a:ext>
            </a:extLst>
          </p:cNvPr>
          <p:cNvSpPr txBox="1"/>
          <p:nvPr/>
        </p:nvSpPr>
        <p:spPr>
          <a:xfrm>
            <a:off x="4949456" y="4709390"/>
            <a:ext cx="2393111" cy="2847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a-DK" sz="1050" spc="300" dirty="0">
                <a:latin typeface="Work Sans" pitchFamily="2" charset="77"/>
              </a:rPr>
              <a:t>NEM NAVIGATION </a:t>
            </a:r>
          </a:p>
        </p:txBody>
      </p:sp>
      <p:cxnSp>
        <p:nvCxnSpPr>
          <p:cNvPr id="33" name="Lige forbindelse 32">
            <a:extLst>
              <a:ext uri="{FF2B5EF4-FFF2-40B4-BE49-F238E27FC236}">
                <a16:creationId xmlns:a16="http://schemas.microsoft.com/office/drawing/2014/main" id="{4950EC94-D2C4-CD49-8DF1-6EB079E7338A}"/>
              </a:ext>
            </a:extLst>
          </p:cNvPr>
          <p:cNvCxnSpPr>
            <a:cxnSpLocks/>
          </p:cNvCxnSpPr>
          <p:nvPr/>
        </p:nvCxnSpPr>
        <p:spPr>
          <a:xfrm>
            <a:off x="5323922" y="914617"/>
            <a:ext cx="154415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Lige forbindelse 45">
            <a:extLst>
              <a:ext uri="{FF2B5EF4-FFF2-40B4-BE49-F238E27FC236}">
                <a16:creationId xmlns:a16="http://schemas.microsoft.com/office/drawing/2014/main" id="{45F7647D-3C06-C142-B91F-BC4513904F7A}"/>
              </a:ext>
            </a:extLst>
          </p:cNvPr>
          <p:cNvCxnSpPr>
            <a:cxnSpLocks/>
          </p:cNvCxnSpPr>
          <p:nvPr/>
        </p:nvCxnSpPr>
        <p:spPr>
          <a:xfrm>
            <a:off x="5323922" y="5737642"/>
            <a:ext cx="154415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ktangel 47">
            <a:extLst>
              <a:ext uri="{FF2B5EF4-FFF2-40B4-BE49-F238E27FC236}">
                <a16:creationId xmlns:a16="http://schemas.microsoft.com/office/drawing/2014/main" id="{F7F16AD8-1E5F-FE49-905F-C487E12F53A6}"/>
              </a:ext>
            </a:extLst>
          </p:cNvPr>
          <p:cNvSpPr/>
          <p:nvPr/>
        </p:nvSpPr>
        <p:spPr>
          <a:xfrm>
            <a:off x="2813461" y="351203"/>
            <a:ext cx="6565078" cy="6165374"/>
          </a:xfrm>
          <a:prstGeom prst="rect">
            <a:avLst/>
          </a:pr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817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lede 25" descr="Et billede, der indeholder kvinde&#10;&#10;Automatisk genereret beskrivelse">
            <a:extLst>
              <a:ext uri="{FF2B5EF4-FFF2-40B4-BE49-F238E27FC236}">
                <a16:creationId xmlns:a16="http://schemas.microsoft.com/office/drawing/2014/main" id="{E7E432CE-EC79-4746-A841-FCB4AB81D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08" b="40283"/>
          <a:stretch/>
        </p:blipFill>
        <p:spPr>
          <a:xfrm>
            <a:off x="-1" y="3631984"/>
            <a:ext cx="12192001" cy="329856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199DEF6D-D204-F94F-8AE4-95077A0C0083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6 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3222BFC5-8A55-1648-90DF-F3F6C1DEF43C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F6413E4F-64D0-A245-883B-456EE40850CA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D369C7D1-1F4D-7E42-99F4-2E7709890872}"/>
              </a:ext>
            </a:extLst>
          </p:cNvPr>
          <p:cNvSpPr txBox="1"/>
          <p:nvPr/>
        </p:nvSpPr>
        <p:spPr>
          <a:xfrm>
            <a:off x="657726" y="1733301"/>
            <a:ext cx="211755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a-DK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Medium" pitchFamily="2" charset="77"/>
              </a:rPr>
              <a:t>EN SIMPEL LØSNING</a:t>
            </a:r>
          </a:p>
          <a:p>
            <a:pPr algn="just"/>
            <a:endParaRPr lang="da-DK" sz="500" dirty="0">
              <a:solidFill>
                <a:schemeClr val="tx1">
                  <a:lumMod val="85000"/>
                  <a:lumOff val="15000"/>
                </a:schemeClr>
              </a:solidFill>
              <a:latin typeface="Work Sans Light" pitchFamily="2" charset="77"/>
            </a:endParaRPr>
          </a:p>
          <a:p>
            <a:r>
              <a:rPr lang="da-DK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Light" pitchFamily="2" charset="77"/>
              </a:rPr>
              <a:t>Mit design skal være praktisk, nemt at navigere i og have et relativt neutralt design således at det ikke bliver kaotisk når billederne tilsættes.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1A9DE00C-9460-F84F-9994-C9B7287688FD}"/>
              </a:ext>
            </a:extLst>
          </p:cNvPr>
          <p:cNvSpPr txBox="1"/>
          <p:nvPr/>
        </p:nvSpPr>
        <p:spPr>
          <a:xfrm>
            <a:off x="657726" y="686961"/>
            <a:ext cx="571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" pitchFamily="2" charset="77"/>
              </a:rPr>
              <a:t>OVERORDNEDE TANKER OM DESIGN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CC3E4C46-B5D3-0A41-A196-66834C759F1B}"/>
              </a:ext>
            </a:extLst>
          </p:cNvPr>
          <p:cNvSpPr txBox="1"/>
          <p:nvPr/>
        </p:nvSpPr>
        <p:spPr>
          <a:xfrm>
            <a:off x="3317824" y="1728175"/>
            <a:ext cx="211755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a-DK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Medium" pitchFamily="2" charset="77"/>
              </a:rPr>
              <a:t>MÅLGRUPPEN</a:t>
            </a:r>
          </a:p>
          <a:p>
            <a:pPr algn="just"/>
            <a:endParaRPr lang="da-DK" sz="500" dirty="0">
              <a:solidFill>
                <a:schemeClr val="tx1">
                  <a:lumMod val="85000"/>
                  <a:lumOff val="15000"/>
                </a:schemeClr>
              </a:solidFill>
              <a:latin typeface="Work Sans Light" pitchFamily="2" charset="77"/>
            </a:endParaRPr>
          </a:p>
          <a:p>
            <a:pPr algn="just"/>
            <a:r>
              <a:rPr lang="da-DK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Light" pitchFamily="2" charset="77"/>
              </a:rPr>
              <a:t>Egentlig vil jeg nok kunne argumentere for at min målgruppe er ret stor! Et alment design der også er genkendeligt er derfor at fortrække. 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C6C7FC75-2856-E74B-BFA5-2E0C2B0EB0F6}"/>
              </a:ext>
            </a:extLst>
          </p:cNvPr>
          <p:cNvSpPr txBox="1"/>
          <p:nvPr/>
        </p:nvSpPr>
        <p:spPr>
          <a:xfrm>
            <a:off x="5990231" y="1728175"/>
            <a:ext cx="211755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a-DK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Medium" pitchFamily="2" charset="77"/>
              </a:rPr>
              <a:t>PRODUKTER</a:t>
            </a:r>
          </a:p>
          <a:p>
            <a:pPr algn="just"/>
            <a:endParaRPr lang="da-DK" sz="500" dirty="0">
              <a:solidFill>
                <a:schemeClr val="tx1">
                  <a:lumMod val="85000"/>
                  <a:lumOff val="15000"/>
                </a:schemeClr>
              </a:solidFill>
              <a:latin typeface="Work Sans Light" pitchFamily="2" charset="77"/>
            </a:endParaRPr>
          </a:p>
          <a:p>
            <a:r>
              <a:rPr lang="da-DK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Light" pitchFamily="2" charset="77"/>
              </a:rPr>
              <a:t>Da jeg valgte produkter lagde jeg vægt på hvad jeg vidste jeg ville have tid og ressourcer til at lave. Det blev til t-shirts, muleposer og klistermærker. 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CF53AA66-6E01-DF46-B944-4D136658AABD}"/>
              </a:ext>
            </a:extLst>
          </p:cNvPr>
          <p:cNvSpPr txBox="1"/>
          <p:nvPr/>
        </p:nvSpPr>
        <p:spPr>
          <a:xfrm>
            <a:off x="8650329" y="1728175"/>
            <a:ext cx="211755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a-DK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Medium" pitchFamily="2" charset="77"/>
              </a:rPr>
              <a:t>SALGSARGUMENTER</a:t>
            </a:r>
          </a:p>
          <a:p>
            <a:pPr algn="just"/>
            <a:endParaRPr lang="da-DK" sz="500" dirty="0">
              <a:solidFill>
                <a:schemeClr val="tx1">
                  <a:lumMod val="85000"/>
                  <a:lumOff val="15000"/>
                </a:schemeClr>
              </a:solidFill>
              <a:latin typeface="Work Sans Light" pitchFamily="2" charset="77"/>
            </a:endParaRPr>
          </a:p>
          <a:p>
            <a:r>
              <a:rPr lang="da-DK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 Light" pitchFamily="2" charset="77"/>
              </a:rPr>
              <a:t>Det unikke ved min ide, er at jeg vil samle alle filmelskere fra hele verden og give dem en fælles platform hvorfra de kan købe merch de elsker. </a:t>
            </a:r>
          </a:p>
        </p:txBody>
      </p:sp>
    </p:spTree>
    <p:extLst>
      <p:ext uri="{BB962C8B-B14F-4D97-AF65-F5344CB8AC3E}">
        <p14:creationId xmlns:p14="http://schemas.microsoft.com/office/powerpoint/2010/main" val="103929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person&#10;&#10;Automatisk genereret beskrivelse">
            <a:extLst>
              <a:ext uri="{FF2B5EF4-FFF2-40B4-BE49-F238E27FC236}">
                <a16:creationId xmlns:a16="http://schemas.microsoft.com/office/drawing/2014/main" id="{DAEE33B1-BCE8-E94F-A678-02ACCC83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98" y="1101011"/>
            <a:ext cx="3626499" cy="5439748"/>
          </a:xfrm>
          <a:prstGeom prst="rect">
            <a:avLst/>
          </a:prstGeom>
        </p:spPr>
      </p:pic>
      <p:pic>
        <p:nvPicPr>
          <p:cNvPr id="7" name="Billede 6" descr="Et billede, der indeholder person, orange, smilende, poserer&#10;&#10;Automatisk genereret beskrivelse">
            <a:extLst>
              <a:ext uri="{FF2B5EF4-FFF2-40B4-BE49-F238E27FC236}">
                <a16:creationId xmlns:a16="http://schemas.microsoft.com/office/drawing/2014/main" id="{58970624-1C18-9B48-8361-4524B38C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2" y="1101011"/>
            <a:ext cx="3626498" cy="543974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0816DD91-2AB9-8D41-9FA2-7DDFBBCE38FC}"/>
              </a:ext>
            </a:extLst>
          </p:cNvPr>
          <p:cNvSpPr txBox="1"/>
          <p:nvPr/>
        </p:nvSpPr>
        <p:spPr>
          <a:xfrm>
            <a:off x="8285584" y="3657601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atin typeface="Work Sans" pitchFamily="2" charset="77"/>
              </a:rPr>
              <a:t>ILLUSTRATIV</a:t>
            </a:r>
          </a:p>
          <a:p>
            <a:r>
              <a:rPr lang="da-DK" b="1" dirty="0">
                <a:latin typeface="Work Sans" pitchFamily="2" charset="77"/>
              </a:rPr>
              <a:t>DESIGNPROCESS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38F1A14A-5F29-384E-9CED-A8B9E723AEA9}"/>
              </a:ext>
            </a:extLst>
          </p:cNvPr>
          <p:cNvSpPr txBox="1"/>
          <p:nvPr/>
        </p:nvSpPr>
        <p:spPr>
          <a:xfrm>
            <a:off x="8285584" y="5187821"/>
            <a:ext cx="131799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latin typeface="Work Sans" pitchFamily="2" charset="77"/>
              </a:rPr>
              <a:t>Moodboard</a:t>
            </a:r>
          </a:p>
          <a:p>
            <a:r>
              <a:rPr lang="da-DK" sz="1100" dirty="0">
                <a:latin typeface="Work Sans" pitchFamily="2" charset="77"/>
              </a:rPr>
              <a:t>Første tegninger</a:t>
            </a:r>
          </a:p>
          <a:p>
            <a:r>
              <a:rPr lang="da-DK" sz="1100" dirty="0">
                <a:latin typeface="Work Sans" pitchFamily="2" charset="77"/>
              </a:rPr>
              <a:t>Skitser</a:t>
            </a:r>
          </a:p>
          <a:p>
            <a:r>
              <a:rPr lang="da-DK" sz="1100" dirty="0">
                <a:latin typeface="Work Sans" pitchFamily="2" charset="77"/>
              </a:rPr>
              <a:t>Styletile</a:t>
            </a:r>
          </a:p>
          <a:p>
            <a:r>
              <a:rPr lang="da-DK" sz="1100" dirty="0">
                <a:latin typeface="Work Sans" pitchFamily="2" charset="77"/>
              </a:rPr>
              <a:t>Solution-sketch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D87385A6-00B4-C448-8F27-ADCFE09B9371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7 </a:t>
            </a:r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15ABD50E-204E-A04C-B5CA-50353C0F448F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3AA4B717-BCF3-0845-9BAC-23B643FCD2F1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9FABFBE3-EA95-9A42-A73D-48142C025DB6}"/>
              </a:ext>
            </a:extLst>
          </p:cNvPr>
          <p:cNvSpPr txBox="1"/>
          <p:nvPr/>
        </p:nvSpPr>
        <p:spPr>
          <a:xfrm>
            <a:off x="8285584" y="1343987"/>
            <a:ext cx="1228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latin typeface="Work Sans Light" pitchFamily="2" charset="77"/>
              </a:rPr>
              <a:t>Eksempler mm.</a:t>
            </a:r>
          </a:p>
        </p:txBody>
      </p:sp>
    </p:spTree>
    <p:extLst>
      <p:ext uri="{BB962C8B-B14F-4D97-AF65-F5344CB8AC3E}">
        <p14:creationId xmlns:p14="http://schemas.microsoft.com/office/powerpoint/2010/main" val="262715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0494E1DF-A83D-FC44-A840-36FD21C74D73}"/>
              </a:ext>
            </a:extLst>
          </p:cNvPr>
          <p:cNvSpPr/>
          <p:nvPr/>
        </p:nvSpPr>
        <p:spPr>
          <a:xfrm>
            <a:off x="3096127" y="351203"/>
            <a:ext cx="6160168" cy="932165"/>
          </a:xfrm>
          <a:prstGeom prst="rect">
            <a:avLst/>
          </a:prstGeom>
          <a:solidFill>
            <a:srgbClr val="ECECEA">
              <a:alpha val="0"/>
            </a:srgb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71677A75-54EE-A44A-98CF-238C10150E9D}"/>
              </a:ext>
            </a:extLst>
          </p:cNvPr>
          <p:cNvSpPr txBox="1"/>
          <p:nvPr/>
        </p:nvSpPr>
        <p:spPr>
          <a:xfrm rot="5400000">
            <a:off x="10920992" y="1730412"/>
            <a:ext cx="1849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700" b="1" spc="600" dirty="0">
                <a:latin typeface="Work Sans" pitchFamily="2" charset="77"/>
              </a:rPr>
              <a:t>SIDE 8 </a:t>
            </a:r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3303A27E-2898-8D40-A737-7565E112F3AC}"/>
              </a:ext>
            </a:extLst>
          </p:cNvPr>
          <p:cNvCxnSpPr>
            <a:cxnSpLocks/>
          </p:cNvCxnSpPr>
          <p:nvPr/>
        </p:nvCxnSpPr>
        <p:spPr>
          <a:xfrm flipH="1" flipV="1">
            <a:off x="11845740" y="351203"/>
            <a:ext cx="1" cy="815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AB60AEA7-6FAE-FA4E-B52C-45901D5809C9}"/>
              </a:ext>
            </a:extLst>
          </p:cNvPr>
          <p:cNvCxnSpPr>
            <a:cxnSpLocks/>
          </p:cNvCxnSpPr>
          <p:nvPr/>
        </p:nvCxnSpPr>
        <p:spPr>
          <a:xfrm flipV="1">
            <a:off x="11845741" y="2381119"/>
            <a:ext cx="0" cy="41354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93C6B2EB-8897-5F4C-A9BA-59E726ACF8F0}"/>
              </a:ext>
            </a:extLst>
          </p:cNvPr>
          <p:cNvGrpSpPr/>
          <p:nvPr/>
        </p:nvGrpSpPr>
        <p:grpSpPr>
          <a:xfrm>
            <a:off x="1847862" y="2056699"/>
            <a:ext cx="8496276" cy="4303986"/>
            <a:chOff x="936171" y="905691"/>
            <a:chExt cx="10319657" cy="5368359"/>
          </a:xfrm>
        </p:grpSpPr>
        <p:pic>
          <p:nvPicPr>
            <p:cNvPr id="5" name="Billede 4">
              <a:extLst>
                <a:ext uri="{FF2B5EF4-FFF2-40B4-BE49-F238E27FC236}">
                  <a16:creationId xmlns:a16="http://schemas.microsoft.com/office/drawing/2014/main" id="{2AAEF780-9007-DE43-9302-ADB864E7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171" y="983923"/>
              <a:ext cx="10319657" cy="5290127"/>
            </a:xfrm>
            <a:prstGeom prst="rect">
              <a:avLst/>
            </a:prstGeom>
          </p:spPr>
        </p:pic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0F306E02-DAC2-BC48-99B5-9BC15B0FFD08}"/>
                </a:ext>
              </a:extLst>
            </p:cNvPr>
            <p:cNvSpPr/>
            <p:nvPr/>
          </p:nvSpPr>
          <p:spPr>
            <a:xfrm>
              <a:off x="4695290" y="905691"/>
              <a:ext cx="2486346" cy="758722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0" name="Tekstfelt 9">
            <a:extLst>
              <a:ext uri="{FF2B5EF4-FFF2-40B4-BE49-F238E27FC236}">
                <a16:creationId xmlns:a16="http://schemas.microsoft.com/office/drawing/2014/main" id="{9399430A-B26E-C040-A586-74B81D1CC167}"/>
              </a:ext>
            </a:extLst>
          </p:cNvPr>
          <p:cNvSpPr txBox="1"/>
          <p:nvPr/>
        </p:nvSpPr>
        <p:spPr>
          <a:xfrm>
            <a:off x="3237721" y="555675"/>
            <a:ext cx="5812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Work Sans" pitchFamily="2" charset="77"/>
              </a:rPr>
              <a:t>INSPIRATION FRA ANDRE SITES</a:t>
            </a:r>
          </a:p>
        </p:txBody>
      </p:sp>
    </p:spTree>
    <p:extLst>
      <p:ext uri="{BB962C8B-B14F-4D97-AF65-F5344CB8AC3E}">
        <p14:creationId xmlns:p14="http://schemas.microsoft.com/office/powerpoint/2010/main" val="350537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1873</Words>
  <Application>Microsoft Macintosh PowerPoint</Application>
  <PresentationFormat>Widescreen</PresentationFormat>
  <Paragraphs>251</Paragraphs>
  <Slides>17</Slides>
  <Notes>17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6" baseType="lpstr">
      <vt:lpstr>Amarante</vt:lpstr>
      <vt:lpstr>Arial</vt:lpstr>
      <vt:lpstr>Calibri</vt:lpstr>
      <vt:lpstr>Calibri Light</vt:lpstr>
      <vt:lpstr>Work Sans</vt:lpstr>
      <vt:lpstr>Work Sans Light</vt:lpstr>
      <vt:lpstr>Work Sans Medium</vt:lpstr>
      <vt:lpstr>Work Sans SemiBold</vt:lpstr>
      <vt:lpstr>Office-tema</vt:lpstr>
      <vt:lpstr>CINNA</vt:lpstr>
      <vt:lpstr>KONCEPT </vt:lpstr>
      <vt:lpstr>BRAIN STORM </vt:lpstr>
      <vt:lpstr>SURVEY OG INTERVIEW</vt:lpstr>
      <vt:lpstr>SURVEY OG INTERVIEW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COPY, MICROCOPY &amp; KEYWORDS</vt:lpstr>
      <vt:lpstr>COPY/MICROCOPY EKSEMPLER</vt:lpstr>
      <vt:lpstr>KONKLUSION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CINNA</dc:title>
  <dc:creator>Mille Gundersen</dc:creator>
  <cp:lastModifiedBy>Mille Gundersen</cp:lastModifiedBy>
  <cp:revision>10</cp:revision>
  <dcterms:created xsi:type="dcterms:W3CDTF">2022-03-23T10:19:54Z</dcterms:created>
  <dcterms:modified xsi:type="dcterms:W3CDTF">2022-03-24T12:17:15Z</dcterms:modified>
</cp:coreProperties>
</file>